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23"/>
  </p:notesMasterIdLst>
  <p:sldIdLst>
    <p:sldId id="256" r:id="rId2"/>
    <p:sldId id="257" r:id="rId3"/>
    <p:sldId id="258" r:id="rId4"/>
    <p:sldId id="262" r:id="rId5"/>
    <p:sldId id="291" r:id="rId6"/>
    <p:sldId id="292" r:id="rId7"/>
    <p:sldId id="293" r:id="rId8"/>
    <p:sldId id="294" r:id="rId9"/>
    <p:sldId id="295" r:id="rId10"/>
    <p:sldId id="296" r:id="rId11"/>
    <p:sldId id="299" r:id="rId12"/>
    <p:sldId id="301" r:id="rId13"/>
    <p:sldId id="290" r:id="rId14"/>
    <p:sldId id="271" r:id="rId15"/>
    <p:sldId id="287" r:id="rId16"/>
    <p:sldId id="288" r:id="rId17"/>
    <p:sldId id="289" r:id="rId18"/>
    <p:sldId id="285" r:id="rId19"/>
    <p:sldId id="276" r:id="rId20"/>
    <p:sldId id="272" r:id="rId21"/>
    <p:sldId id="284"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04" autoAdjust="0"/>
    <p:restoredTop sz="75518" autoAdjust="0"/>
  </p:normalViewPr>
  <p:slideViewPr>
    <p:cSldViewPr snapToGrid="0">
      <p:cViewPr varScale="1">
        <p:scale>
          <a:sx n="34" d="100"/>
          <a:sy n="34" d="100"/>
        </p:scale>
        <p:origin x="1040" y="3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26ADB-769D-4A7B-B140-AEAF6B467463}" type="datetimeFigureOut">
              <a:rPr lang="en-US" smtClean="0"/>
              <a:t>08/14/2025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167399-EC26-4E21-B06E-5BAAC4E4802F}" type="slidenum">
              <a:rPr lang="en-US" smtClean="0"/>
              <a:t>‹#›</a:t>
            </a:fld>
            <a:endParaRPr lang="en-US" dirty="0"/>
          </a:p>
        </p:txBody>
      </p:sp>
    </p:spTree>
    <p:extLst>
      <p:ext uri="{BB962C8B-B14F-4D97-AF65-F5344CB8AC3E}">
        <p14:creationId xmlns:p14="http://schemas.microsoft.com/office/powerpoint/2010/main" val="2925321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167399-EC26-4E21-B06E-5BAAC4E4802F}" type="slidenum">
              <a:rPr lang="en-US" smtClean="0"/>
              <a:t>1</a:t>
            </a:fld>
            <a:endParaRPr lang="en-US" dirty="0"/>
          </a:p>
        </p:txBody>
      </p:sp>
    </p:spTree>
    <p:extLst>
      <p:ext uri="{BB962C8B-B14F-4D97-AF65-F5344CB8AC3E}">
        <p14:creationId xmlns:p14="http://schemas.microsoft.com/office/powerpoint/2010/main" val="1563175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lines/what is optional/what has to go on there</a:t>
            </a:r>
          </a:p>
          <a:p>
            <a:r>
              <a:rPr lang="en-US" dirty="0"/>
              <a:t>Upright Granite----4in thick…</a:t>
            </a:r>
          </a:p>
        </p:txBody>
      </p:sp>
      <p:sp>
        <p:nvSpPr>
          <p:cNvPr id="4" name="Slide Number Placeholder 3"/>
          <p:cNvSpPr>
            <a:spLocks noGrp="1"/>
          </p:cNvSpPr>
          <p:nvPr>
            <p:ph type="sldNum" sz="quarter" idx="5"/>
          </p:nvPr>
        </p:nvSpPr>
        <p:spPr/>
        <p:txBody>
          <a:bodyPr/>
          <a:lstStyle/>
          <a:p>
            <a:fld id="{60167399-EC26-4E21-B06E-5BAAC4E4802F}" type="slidenum">
              <a:rPr lang="en-US" smtClean="0"/>
              <a:t>10</a:t>
            </a:fld>
            <a:endParaRPr lang="en-US" dirty="0"/>
          </a:p>
        </p:txBody>
      </p:sp>
    </p:spTree>
    <p:extLst>
      <p:ext uri="{BB962C8B-B14F-4D97-AF65-F5344CB8AC3E}">
        <p14:creationId xmlns:p14="http://schemas.microsoft.com/office/powerpoint/2010/main" val="615737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167399-EC26-4E21-B06E-5BAAC4E4802F}" type="slidenum">
              <a:rPr lang="en-US" smtClean="0"/>
              <a:t>11</a:t>
            </a:fld>
            <a:endParaRPr lang="en-US" dirty="0"/>
          </a:p>
        </p:txBody>
      </p:sp>
    </p:spTree>
    <p:extLst>
      <p:ext uri="{BB962C8B-B14F-4D97-AF65-F5344CB8AC3E}">
        <p14:creationId xmlns:p14="http://schemas.microsoft.com/office/powerpoint/2010/main" val="2837775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 performs all honors for a retiree</a:t>
            </a:r>
          </a:p>
          <a:p>
            <a:r>
              <a:rPr lang="en-US" dirty="0"/>
              <a:t>Burial – following slides are burial sections</a:t>
            </a:r>
          </a:p>
        </p:txBody>
      </p:sp>
      <p:sp>
        <p:nvSpPr>
          <p:cNvPr id="4" name="Slide Number Placeholder 3"/>
          <p:cNvSpPr>
            <a:spLocks noGrp="1"/>
          </p:cNvSpPr>
          <p:nvPr>
            <p:ph type="sldNum" sz="quarter" idx="5"/>
          </p:nvPr>
        </p:nvSpPr>
        <p:spPr/>
        <p:txBody>
          <a:bodyPr/>
          <a:lstStyle/>
          <a:p>
            <a:fld id="{60167399-EC26-4E21-B06E-5BAAC4E4802F}" type="slidenum">
              <a:rPr lang="en-US" smtClean="0"/>
              <a:t>12</a:t>
            </a:fld>
            <a:endParaRPr lang="en-US" dirty="0"/>
          </a:p>
        </p:txBody>
      </p:sp>
    </p:spTree>
    <p:extLst>
      <p:ext uri="{BB962C8B-B14F-4D97-AF65-F5344CB8AC3E}">
        <p14:creationId xmlns:p14="http://schemas.microsoft.com/office/powerpoint/2010/main" val="4114606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167399-EC26-4E21-B06E-5BAAC4E4802F}" type="slidenum">
              <a:rPr lang="en-US" smtClean="0"/>
              <a:t>13</a:t>
            </a:fld>
            <a:endParaRPr lang="en-US" dirty="0"/>
          </a:p>
        </p:txBody>
      </p:sp>
    </p:spTree>
    <p:extLst>
      <p:ext uri="{BB962C8B-B14F-4D97-AF65-F5344CB8AC3E}">
        <p14:creationId xmlns:p14="http://schemas.microsoft.com/office/powerpoint/2010/main" val="2914509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23FEADB-07B7-47BE-9958-089F61D94513}" type="slidenum">
              <a:rPr lang="en-US" smtClean="0"/>
              <a:t>14</a:t>
            </a:fld>
            <a:endParaRPr lang="en-US" dirty="0"/>
          </a:p>
        </p:txBody>
      </p:sp>
    </p:spTree>
    <p:extLst>
      <p:ext uri="{BB962C8B-B14F-4D97-AF65-F5344CB8AC3E}">
        <p14:creationId xmlns:p14="http://schemas.microsoft.com/office/powerpoint/2010/main" val="2927567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23FEADB-07B7-47BE-9958-089F61D94513}" type="slidenum">
              <a:rPr lang="en-US" smtClean="0"/>
              <a:t>18</a:t>
            </a:fld>
            <a:endParaRPr lang="en-US" dirty="0"/>
          </a:p>
        </p:txBody>
      </p:sp>
    </p:spTree>
    <p:extLst>
      <p:ext uri="{BB962C8B-B14F-4D97-AF65-F5344CB8AC3E}">
        <p14:creationId xmlns:p14="http://schemas.microsoft.com/office/powerpoint/2010/main" val="3803329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23FEADB-07B7-47BE-9958-089F61D94513}" type="slidenum">
              <a:rPr lang="en-US" smtClean="0"/>
              <a:t>19</a:t>
            </a:fld>
            <a:endParaRPr lang="en-US" dirty="0"/>
          </a:p>
        </p:txBody>
      </p:sp>
    </p:spTree>
    <p:extLst>
      <p:ext uri="{BB962C8B-B14F-4D97-AF65-F5344CB8AC3E}">
        <p14:creationId xmlns:p14="http://schemas.microsoft.com/office/powerpoint/2010/main" val="2520518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23FEADB-07B7-47BE-9958-089F61D94513}" type="slidenum">
              <a:rPr lang="en-US" smtClean="0"/>
              <a:t>20</a:t>
            </a:fld>
            <a:endParaRPr lang="en-US" dirty="0"/>
          </a:p>
        </p:txBody>
      </p:sp>
    </p:spTree>
    <p:extLst>
      <p:ext uri="{BB962C8B-B14F-4D97-AF65-F5344CB8AC3E}">
        <p14:creationId xmlns:p14="http://schemas.microsoft.com/office/powerpoint/2010/main" val="1198018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167399-EC26-4E21-B06E-5BAAC4E4802F}" type="slidenum">
              <a:rPr lang="en-US" smtClean="0"/>
              <a:t>21</a:t>
            </a:fld>
            <a:endParaRPr lang="en-US" dirty="0"/>
          </a:p>
        </p:txBody>
      </p:sp>
    </p:spTree>
    <p:extLst>
      <p:ext uri="{BB962C8B-B14F-4D97-AF65-F5344CB8AC3E}">
        <p14:creationId xmlns:p14="http://schemas.microsoft.com/office/powerpoint/2010/main" val="1846510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Cemetery Master Plan for full build out – City of Sioux Falls donated 60 acres of land.</a:t>
            </a:r>
          </a:p>
          <a:p>
            <a:r>
              <a:rPr lang="en-US" dirty="0"/>
              <a:t>We conducted our first burial in June 2021</a:t>
            </a:r>
          </a:p>
        </p:txBody>
      </p:sp>
      <p:sp>
        <p:nvSpPr>
          <p:cNvPr id="4" name="Slide Number Placeholder 3"/>
          <p:cNvSpPr>
            <a:spLocks noGrp="1"/>
          </p:cNvSpPr>
          <p:nvPr>
            <p:ph type="sldNum" sz="quarter" idx="5"/>
          </p:nvPr>
        </p:nvSpPr>
        <p:spPr/>
        <p:txBody>
          <a:bodyPr/>
          <a:lstStyle/>
          <a:p>
            <a:fld id="{60167399-EC26-4E21-B06E-5BAAC4E4802F}" type="slidenum">
              <a:rPr lang="en-US" smtClean="0"/>
              <a:t>2</a:t>
            </a:fld>
            <a:endParaRPr lang="en-US" dirty="0"/>
          </a:p>
        </p:txBody>
      </p:sp>
    </p:spTree>
    <p:extLst>
      <p:ext uri="{BB962C8B-B14F-4D97-AF65-F5344CB8AC3E}">
        <p14:creationId xmlns:p14="http://schemas.microsoft.com/office/powerpoint/2010/main" val="1829777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Cemetery Phasing Plan</a:t>
            </a:r>
          </a:p>
        </p:txBody>
      </p:sp>
      <p:sp>
        <p:nvSpPr>
          <p:cNvPr id="4" name="Slide Number Placeholder 3"/>
          <p:cNvSpPr>
            <a:spLocks noGrp="1"/>
          </p:cNvSpPr>
          <p:nvPr>
            <p:ph type="sldNum" sz="quarter" idx="5"/>
          </p:nvPr>
        </p:nvSpPr>
        <p:spPr/>
        <p:txBody>
          <a:bodyPr/>
          <a:lstStyle/>
          <a:p>
            <a:fld id="{60167399-EC26-4E21-B06E-5BAAC4E4802F}" type="slidenum">
              <a:rPr lang="en-US" smtClean="0"/>
              <a:t>3</a:t>
            </a:fld>
            <a:endParaRPr lang="en-US" dirty="0"/>
          </a:p>
        </p:txBody>
      </p:sp>
    </p:spTree>
    <p:extLst>
      <p:ext uri="{BB962C8B-B14F-4D97-AF65-F5344CB8AC3E}">
        <p14:creationId xmlns:p14="http://schemas.microsoft.com/office/powerpoint/2010/main" val="2913322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167399-EC26-4E21-B06E-5BAAC4E4802F}" type="slidenum">
              <a:rPr lang="en-US" smtClean="0"/>
              <a:t>4</a:t>
            </a:fld>
            <a:endParaRPr lang="en-US" dirty="0"/>
          </a:p>
        </p:txBody>
      </p:sp>
    </p:spTree>
    <p:extLst>
      <p:ext uri="{BB962C8B-B14F-4D97-AF65-F5344CB8AC3E}">
        <p14:creationId xmlns:p14="http://schemas.microsoft.com/office/powerpoint/2010/main" val="2410145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forget to include these documents with the application.</a:t>
            </a:r>
          </a:p>
          <a:p>
            <a:endParaRPr lang="en-US" dirty="0"/>
          </a:p>
          <a:p>
            <a:r>
              <a:rPr lang="en-US" dirty="0"/>
              <a:t>Make sure you have the most recent application with the address to the cemetery on it!</a:t>
            </a:r>
          </a:p>
          <a:p>
            <a:r>
              <a:rPr lang="en-US" dirty="0"/>
              <a:t>If approved or additional information is needed, a letter will be mailed to the applicant.</a:t>
            </a:r>
          </a:p>
        </p:txBody>
      </p:sp>
      <p:sp>
        <p:nvSpPr>
          <p:cNvPr id="4" name="Slide Number Placeholder 3"/>
          <p:cNvSpPr>
            <a:spLocks noGrp="1"/>
          </p:cNvSpPr>
          <p:nvPr>
            <p:ph type="sldNum" sz="quarter" idx="5"/>
          </p:nvPr>
        </p:nvSpPr>
        <p:spPr/>
        <p:txBody>
          <a:bodyPr/>
          <a:lstStyle/>
          <a:p>
            <a:fld id="{60167399-EC26-4E21-B06E-5BAAC4E4802F}" type="slidenum">
              <a:rPr lang="en-US" smtClean="0"/>
              <a:t>5</a:t>
            </a:fld>
            <a:endParaRPr lang="en-US" dirty="0"/>
          </a:p>
        </p:txBody>
      </p:sp>
    </p:spTree>
    <p:extLst>
      <p:ext uri="{BB962C8B-B14F-4D97-AF65-F5344CB8AC3E}">
        <p14:creationId xmlns:p14="http://schemas.microsoft.com/office/powerpoint/2010/main" val="1989641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I’m not going to read this to you….</a:t>
            </a:r>
          </a:p>
          <a:p>
            <a:r>
              <a:rPr lang="en-US" dirty="0"/>
              <a:t>What it says…any service time before 1980 </a:t>
            </a:r>
          </a:p>
          <a:p>
            <a:endParaRPr lang="en-US" dirty="0"/>
          </a:p>
          <a:p>
            <a:endParaRPr lang="en-US" dirty="0"/>
          </a:p>
          <a:p>
            <a:r>
              <a:rPr lang="en-US" dirty="0"/>
              <a:t>Wait there’s more…..</a:t>
            </a:r>
          </a:p>
        </p:txBody>
      </p:sp>
      <p:sp>
        <p:nvSpPr>
          <p:cNvPr id="4" name="Slide Number Placeholder 3"/>
          <p:cNvSpPr>
            <a:spLocks noGrp="1"/>
          </p:cNvSpPr>
          <p:nvPr>
            <p:ph type="sldNum" sz="quarter" idx="5"/>
          </p:nvPr>
        </p:nvSpPr>
        <p:spPr/>
        <p:txBody>
          <a:bodyPr/>
          <a:lstStyle/>
          <a:p>
            <a:fld id="{60167399-EC26-4E21-B06E-5BAAC4E4802F}" type="slidenum">
              <a:rPr lang="en-US" smtClean="0"/>
              <a:t>6</a:t>
            </a:fld>
            <a:endParaRPr lang="en-US" dirty="0"/>
          </a:p>
        </p:txBody>
      </p:sp>
    </p:spTree>
    <p:extLst>
      <p:ext uri="{BB962C8B-B14F-4D97-AF65-F5344CB8AC3E}">
        <p14:creationId xmlns:p14="http://schemas.microsoft.com/office/powerpoint/2010/main" val="3786669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I’m not going to read this to you….</a:t>
            </a:r>
          </a:p>
          <a:p>
            <a:endParaRPr lang="en-US" dirty="0"/>
          </a:p>
          <a:p>
            <a:endParaRPr lang="en-US" dirty="0"/>
          </a:p>
        </p:txBody>
      </p:sp>
      <p:sp>
        <p:nvSpPr>
          <p:cNvPr id="4" name="Slide Number Placeholder 3"/>
          <p:cNvSpPr>
            <a:spLocks noGrp="1"/>
          </p:cNvSpPr>
          <p:nvPr>
            <p:ph type="sldNum" sz="quarter" idx="5"/>
          </p:nvPr>
        </p:nvSpPr>
        <p:spPr/>
        <p:txBody>
          <a:bodyPr/>
          <a:lstStyle/>
          <a:p>
            <a:fld id="{60167399-EC26-4E21-B06E-5BAAC4E4802F}" type="slidenum">
              <a:rPr lang="en-US" smtClean="0"/>
              <a:t>7</a:t>
            </a:fld>
            <a:endParaRPr lang="en-US" dirty="0"/>
          </a:p>
        </p:txBody>
      </p:sp>
    </p:spTree>
    <p:extLst>
      <p:ext uri="{BB962C8B-B14F-4D97-AF65-F5344CB8AC3E}">
        <p14:creationId xmlns:p14="http://schemas.microsoft.com/office/powerpoint/2010/main" val="4268685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167399-EC26-4E21-B06E-5BAAC4E4802F}" type="slidenum">
              <a:rPr lang="en-US" smtClean="0"/>
              <a:t>8</a:t>
            </a:fld>
            <a:endParaRPr lang="en-US" dirty="0"/>
          </a:p>
        </p:txBody>
      </p:sp>
    </p:spTree>
    <p:extLst>
      <p:ext uri="{BB962C8B-B14F-4D97-AF65-F5344CB8AC3E}">
        <p14:creationId xmlns:p14="http://schemas.microsoft.com/office/powerpoint/2010/main" val="2083103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167399-EC26-4E21-B06E-5BAAC4E4802F}" type="slidenum">
              <a:rPr lang="en-US" smtClean="0"/>
              <a:t>9</a:t>
            </a:fld>
            <a:endParaRPr lang="en-US" dirty="0"/>
          </a:p>
        </p:txBody>
      </p:sp>
    </p:spTree>
    <p:extLst>
      <p:ext uri="{BB962C8B-B14F-4D97-AF65-F5344CB8AC3E}">
        <p14:creationId xmlns:p14="http://schemas.microsoft.com/office/powerpoint/2010/main" val="23895672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smtClean="0"/>
              <a:t>08/14/2025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11008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smtClean="0"/>
              <a:t>08/14/2025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36274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smtClean="0"/>
              <a:t>08/14/2025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17813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smtClean="0"/>
              <a:t>08/14/2025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116891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smtClean="0"/>
              <a:t>08/14/2025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11673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smtClean="0"/>
              <a:t>08/14/2025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122812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smtClean="0"/>
              <a:t>08/14/2025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283668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smtClean="0"/>
              <a:t>08/14/2025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822028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smtClean="0"/>
              <a:t>08/14/2025</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156280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smtClean="0"/>
              <a:t>08/14/2025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28413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smtClean="0"/>
              <a:t>08/14/2025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75719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smtClean="0"/>
              <a:t>08/14/2025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95213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smtClean="0"/>
              <a:t>08/14/2025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75446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smtClean="0"/>
              <a:t>08/14/2025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50478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smtClean="0"/>
              <a:t>08/14/2025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15562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smtClean="0"/>
              <a:t>08/14/2025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90426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smtClean="0"/>
              <a:t>08/14/2025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81490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smtClean="0"/>
              <a:t>08/14/2025</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8635228"/>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32.jp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hyperlink" Target="mailto:sdvc@state.sd.us" TargetMode="External"/><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35.jpg"/><Relationship Id="rId4" Type="http://schemas.openxmlformats.org/officeDocument/2006/relationships/hyperlink" Target="stateveteranscemetery.sd.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38000"/>
              </a:schemeClr>
            </a:gs>
            <a:gs pos="50000">
              <a:schemeClr val="bg2">
                <a:shade val="100000"/>
                <a:hueMod val="100000"/>
                <a:satMod val="110000"/>
                <a:lumMod val="130000"/>
              </a:schemeClr>
            </a:gs>
            <a:gs pos="100000">
              <a:schemeClr val="bg2">
                <a:shade val="78000"/>
                <a:hueMod val="106000"/>
                <a:satMod val="120000"/>
                <a:lumMod val="79000"/>
              </a:schemeClr>
            </a:gs>
          </a:gsLst>
          <a:lin ang="2520000" scaled="0"/>
        </a:gradFill>
        <a:effectLst/>
      </p:bgPr>
    </p:bg>
    <p:spTree>
      <p:nvGrpSpPr>
        <p:cNvPr id="1" name=""/>
        <p:cNvGrpSpPr/>
        <p:nvPr/>
      </p:nvGrpSpPr>
      <p:grpSpPr>
        <a:xfrm>
          <a:off x="0" y="0"/>
          <a:ext cx="0" cy="0"/>
          <a:chOff x="0" y="0"/>
          <a:chExt cx="0" cy="0"/>
        </a:xfrm>
      </p:grpSpPr>
      <p:grpSp>
        <p:nvGrpSpPr>
          <p:cNvPr id="1067" name="Group 1066">
            <a:extLst>
              <a:ext uri="{FF2B5EF4-FFF2-40B4-BE49-F238E27FC236}">
                <a16:creationId xmlns:a16="http://schemas.microsoft.com/office/drawing/2014/main" id="{D9C6DDFC-DB8D-4BB7-9F22-70F15806C7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59" name="Rectangle 1058">
              <a:extLst>
                <a:ext uri="{FF2B5EF4-FFF2-40B4-BE49-F238E27FC236}">
                  <a16:creationId xmlns:a16="http://schemas.microsoft.com/office/drawing/2014/main" id="{0B1F4BEC-A5DB-4E98-BFF7-29DEDA5DB5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9" name="Picture 1068">
              <a:extLst>
                <a:ext uri="{FF2B5EF4-FFF2-40B4-BE49-F238E27FC236}">
                  <a16:creationId xmlns:a16="http://schemas.microsoft.com/office/drawing/2014/main" id="{AC86BC8E-ACA4-4283-8F36-9F0FB139ACC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1070" name="Rectangle 1069">
            <a:extLst>
              <a:ext uri="{FF2B5EF4-FFF2-40B4-BE49-F238E27FC236}">
                <a16:creationId xmlns:a16="http://schemas.microsoft.com/office/drawing/2014/main" id="{DF86D0BF-2EBB-4A07-99BB-FCAE4A4D3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34098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6BF02D93-775D-47B9-B7B4-A99EC7F6D20B}"/>
              </a:ext>
            </a:extLst>
          </p:cNvPr>
          <p:cNvSpPr>
            <a:spLocks noGrp="1"/>
          </p:cNvSpPr>
          <p:nvPr>
            <p:ph type="ctrTitle"/>
          </p:nvPr>
        </p:nvSpPr>
        <p:spPr>
          <a:xfrm>
            <a:off x="680322" y="4494107"/>
            <a:ext cx="8133478" cy="940240"/>
          </a:xfrm>
        </p:spPr>
        <p:txBody>
          <a:bodyPr>
            <a:normAutofit/>
          </a:bodyPr>
          <a:lstStyle/>
          <a:p>
            <a:r>
              <a:rPr lang="en-US" sz="4100"/>
              <a:t>South Dakota Veterans Cemetery</a:t>
            </a:r>
          </a:p>
        </p:txBody>
      </p:sp>
      <p:pic>
        <p:nvPicPr>
          <p:cNvPr id="4" name="Picture 3" descr="A picture containing text, grass, sky, outdoor&#10;&#10;AI-generated content may be incorrect.">
            <a:extLst>
              <a:ext uri="{FF2B5EF4-FFF2-40B4-BE49-F238E27FC236}">
                <a16:creationId xmlns:a16="http://schemas.microsoft.com/office/drawing/2014/main" id="{386A57CA-CE5D-9A3A-AF2F-D357E4C81C03}"/>
              </a:ext>
            </a:extLst>
          </p:cNvPr>
          <p:cNvPicPr>
            <a:picLocks noChangeAspect="1"/>
          </p:cNvPicPr>
          <p:nvPr/>
        </p:nvPicPr>
        <p:blipFill>
          <a:blip r:embed="rId4"/>
          <a:srcRect r="-2" b="16744"/>
          <a:stretch/>
        </p:blipFill>
        <p:spPr>
          <a:xfrm>
            <a:off x="20" y="10"/>
            <a:ext cx="8966180" cy="4198928"/>
          </a:xfrm>
          <a:prstGeom prst="rect">
            <a:avLst/>
          </a:prstGeom>
          <a:ln>
            <a:noFill/>
          </a:ln>
          <a:effectLst>
            <a:outerShdw blurRad="76200" dist="63500" dir="5040000" algn="tl" rotWithShape="0">
              <a:srgbClr val="000000">
                <a:alpha val="41000"/>
              </a:srgbClr>
            </a:outerShdw>
          </a:effectLst>
        </p:spPr>
      </p:pic>
      <p:sp>
        <p:nvSpPr>
          <p:cNvPr id="1071" name="Rectangle 1070">
            <a:extLst>
              <a:ext uri="{FF2B5EF4-FFF2-40B4-BE49-F238E27FC236}">
                <a16:creationId xmlns:a16="http://schemas.microsoft.com/office/drawing/2014/main" id="{07095A18-14F2-4994-9DDD-938B85A7D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34098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66" name="Rectangle 1065">
            <a:extLst>
              <a:ext uri="{FF2B5EF4-FFF2-40B4-BE49-F238E27FC236}">
                <a16:creationId xmlns:a16="http://schemas.microsoft.com/office/drawing/2014/main" id="{6CBD8EDD-1294-4EA8-8701-394DE1A5A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93754"/>
            <a:ext cx="8968085" cy="275942"/>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Rectangle 1067">
            <a:extLst>
              <a:ext uri="{FF2B5EF4-FFF2-40B4-BE49-F238E27FC236}">
                <a16:creationId xmlns:a16="http://schemas.microsoft.com/office/drawing/2014/main" id="{DC8965D9-2B10-464D-8B9A-33E064972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93754"/>
            <a:ext cx="30802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691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3FC41-9AE5-456C-AE81-D0C2AE1F0826}"/>
              </a:ext>
            </a:extLst>
          </p:cNvPr>
          <p:cNvSpPr>
            <a:spLocks noGrp="1"/>
          </p:cNvSpPr>
          <p:nvPr>
            <p:ph type="title"/>
          </p:nvPr>
        </p:nvSpPr>
        <p:spPr/>
        <p:txBody>
          <a:bodyPr/>
          <a:lstStyle/>
          <a:p>
            <a:r>
              <a:rPr lang="en-US" dirty="0"/>
              <a:t>Burial Process</a:t>
            </a:r>
          </a:p>
        </p:txBody>
      </p:sp>
      <p:sp>
        <p:nvSpPr>
          <p:cNvPr id="5" name="Content Placeholder 4">
            <a:extLst>
              <a:ext uri="{FF2B5EF4-FFF2-40B4-BE49-F238E27FC236}">
                <a16:creationId xmlns:a16="http://schemas.microsoft.com/office/drawing/2014/main" id="{7D05466C-54CD-4245-8BB0-321E302FFD70}"/>
              </a:ext>
            </a:extLst>
          </p:cNvPr>
          <p:cNvSpPr>
            <a:spLocks noGrp="1"/>
          </p:cNvSpPr>
          <p:nvPr>
            <p:ph idx="1"/>
          </p:nvPr>
        </p:nvSpPr>
        <p:spPr/>
        <p:txBody>
          <a:bodyPr/>
          <a:lstStyle/>
          <a:p>
            <a:endParaRPr lang="en-US" dirty="0"/>
          </a:p>
          <a:p>
            <a:endParaRPr lang="en-US" dirty="0"/>
          </a:p>
        </p:txBody>
      </p:sp>
      <p:pic>
        <p:nvPicPr>
          <p:cNvPr id="4" name="Picture 3">
            <a:extLst>
              <a:ext uri="{FF2B5EF4-FFF2-40B4-BE49-F238E27FC236}">
                <a16:creationId xmlns:a16="http://schemas.microsoft.com/office/drawing/2014/main" id="{8AA8BE4D-FE3A-542B-020C-AFE4BF02F057}"/>
              </a:ext>
            </a:extLst>
          </p:cNvPr>
          <p:cNvPicPr>
            <a:picLocks noChangeAspect="1"/>
          </p:cNvPicPr>
          <p:nvPr/>
        </p:nvPicPr>
        <p:blipFill>
          <a:blip r:embed="rId3"/>
          <a:stretch>
            <a:fillRect/>
          </a:stretch>
        </p:blipFill>
        <p:spPr>
          <a:xfrm>
            <a:off x="1006411" y="1588055"/>
            <a:ext cx="4163099" cy="5096952"/>
          </a:xfrm>
          <a:prstGeom prst="rect">
            <a:avLst/>
          </a:prstGeom>
        </p:spPr>
      </p:pic>
      <p:pic>
        <p:nvPicPr>
          <p:cNvPr id="7" name="Picture 6">
            <a:extLst>
              <a:ext uri="{FF2B5EF4-FFF2-40B4-BE49-F238E27FC236}">
                <a16:creationId xmlns:a16="http://schemas.microsoft.com/office/drawing/2014/main" id="{8ED49DC7-B1D5-4788-8712-85549054CD6C}"/>
              </a:ext>
            </a:extLst>
          </p:cNvPr>
          <p:cNvPicPr>
            <a:picLocks noChangeAspect="1"/>
          </p:cNvPicPr>
          <p:nvPr/>
        </p:nvPicPr>
        <p:blipFill>
          <a:blip r:embed="rId4"/>
          <a:stretch>
            <a:fillRect/>
          </a:stretch>
        </p:blipFill>
        <p:spPr>
          <a:xfrm>
            <a:off x="7022491" y="1588055"/>
            <a:ext cx="4010754" cy="5096952"/>
          </a:xfrm>
          <a:prstGeom prst="rect">
            <a:avLst/>
          </a:prstGeom>
        </p:spPr>
      </p:pic>
    </p:spTree>
    <p:extLst>
      <p:ext uri="{BB962C8B-B14F-4D97-AF65-F5344CB8AC3E}">
        <p14:creationId xmlns:p14="http://schemas.microsoft.com/office/powerpoint/2010/main" val="1794587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3FC41-9AE5-456C-AE81-D0C2AE1F0826}"/>
              </a:ext>
            </a:extLst>
          </p:cNvPr>
          <p:cNvSpPr>
            <a:spLocks noGrp="1"/>
          </p:cNvSpPr>
          <p:nvPr>
            <p:ph type="title"/>
          </p:nvPr>
        </p:nvSpPr>
        <p:spPr/>
        <p:txBody>
          <a:bodyPr/>
          <a:lstStyle/>
          <a:p>
            <a:r>
              <a:rPr lang="en-US" dirty="0"/>
              <a:t>Day of Service</a:t>
            </a:r>
          </a:p>
        </p:txBody>
      </p:sp>
      <p:sp>
        <p:nvSpPr>
          <p:cNvPr id="5" name="Content Placeholder 4">
            <a:extLst>
              <a:ext uri="{FF2B5EF4-FFF2-40B4-BE49-F238E27FC236}">
                <a16:creationId xmlns:a16="http://schemas.microsoft.com/office/drawing/2014/main" id="{7D05466C-54CD-4245-8BB0-321E302FFD70}"/>
              </a:ext>
            </a:extLst>
          </p:cNvPr>
          <p:cNvSpPr>
            <a:spLocks noGrp="1"/>
          </p:cNvSpPr>
          <p:nvPr>
            <p:ph sz="half" idx="1"/>
          </p:nvPr>
        </p:nvSpPr>
        <p:spPr/>
        <p:txBody>
          <a:bodyPr/>
          <a:lstStyle/>
          <a:p>
            <a:endParaRPr lang="en-US" dirty="0"/>
          </a:p>
          <a:p>
            <a:endParaRPr lang="en-US" dirty="0"/>
          </a:p>
        </p:txBody>
      </p:sp>
      <p:sp>
        <p:nvSpPr>
          <p:cNvPr id="13" name="Content Placeholder 12">
            <a:extLst>
              <a:ext uri="{FF2B5EF4-FFF2-40B4-BE49-F238E27FC236}">
                <a16:creationId xmlns:a16="http://schemas.microsoft.com/office/drawing/2014/main" id="{AD79121A-BB9A-4699-8E74-6CDB73D58D62}"/>
              </a:ext>
            </a:extLst>
          </p:cNvPr>
          <p:cNvSpPr>
            <a:spLocks noGrp="1"/>
          </p:cNvSpPr>
          <p:nvPr>
            <p:ph sz="half" idx="2"/>
          </p:nvPr>
        </p:nvSpPr>
        <p:spPr/>
        <p:txBody>
          <a:bodyPr>
            <a:normAutofit/>
          </a:bodyPr>
          <a:lstStyle/>
          <a:p>
            <a:r>
              <a:rPr lang="en-US" sz="2400" dirty="0"/>
              <a:t>Family arrives 15 minutes before their scheduled service time</a:t>
            </a:r>
          </a:p>
          <a:p>
            <a:r>
              <a:rPr lang="en-US" sz="2400" dirty="0"/>
              <a:t>We review, with the family, the headstone/niche layout for approval</a:t>
            </a:r>
          </a:p>
          <a:p>
            <a:r>
              <a:rPr lang="en-US" sz="2400" dirty="0"/>
              <a:t>Procession of vehicles proceeds to the committal shelter for service</a:t>
            </a:r>
          </a:p>
        </p:txBody>
      </p:sp>
      <p:pic>
        <p:nvPicPr>
          <p:cNvPr id="4" name="Picture 3" descr="A building with flags in front of it&#10;&#10;AI-generated content may be incorrect.">
            <a:extLst>
              <a:ext uri="{FF2B5EF4-FFF2-40B4-BE49-F238E27FC236}">
                <a16:creationId xmlns:a16="http://schemas.microsoft.com/office/drawing/2014/main" id="{63CE1F9F-DA9F-8248-D692-ACC5CF7265C7}"/>
              </a:ext>
            </a:extLst>
          </p:cNvPr>
          <p:cNvPicPr>
            <a:picLocks noChangeAspect="1"/>
          </p:cNvPicPr>
          <p:nvPr/>
        </p:nvPicPr>
        <p:blipFill>
          <a:blip r:embed="rId3"/>
          <a:stretch>
            <a:fillRect/>
          </a:stretch>
        </p:blipFill>
        <p:spPr>
          <a:xfrm>
            <a:off x="464875" y="2263140"/>
            <a:ext cx="4541520" cy="3406140"/>
          </a:xfrm>
          <a:prstGeom prst="rect">
            <a:avLst/>
          </a:prstGeom>
        </p:spPr>
      </p:pic>
    </p:spTree>
    <p:extLst>
      <p:ext uri="{BB962C8B-B14F-4D97-AF65-F5344CB8AC3E}">
        <p14:creationId xmlns:p14="http://schemas.microsoft.com/office/powerpoint/2010/main" val="3251392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3FC41-9AE5-456C-AE81-D0C2AE1F0826}"/>
              </a:ext>
            </a:extLst>
          </p:cNvPr>
          <p:cNvSpPr>
            <a:spLocks noGrp="1"/>
          </p:cNvSpPr>
          <p:nvPr>
            <p:ph type="title"/>
          </p:nvPr>
        </p:nvSpPr>
        <p:spPr/>
        <p:txBody>
          <a:bodyPr/>
          <a:lstStyle/>
          <a:p>
            <a:r>
              <a:rPr lang="en-US" dirty="0"/>
              <a:t>Day of Service</a:t>
            </a:r>
          </a:p>
        </p:txBody>
      </p:sp>
      <p:sp>
        <p:nvSpPr>
          <p:cNvPr id="5" name="Content Placeholder 4">
            <a:extLst>
              <a:ext uri="{FF2B5EF4-FFF2-40B4-BE49-F238E27FC236}">
                <a16:creationId xmlns:a16="http://schemas.microsoft.com/office/drawing/2014/main" id="{7D05466C-54CD-4245-8BB0-321E302FFD70}"/>
              </a:ext>
            </a:extLst>
          </p:cNvPr>
          <p:cNvSpPr>
            <a:spLocks noGrp="1"/>
          </p:cNvSpPr>
          <p:nvPr>
            <p:ph sz="half" idx="1"/>
          </p:nvPr>
        </p:nvSpPr>
        <p:spPr/>
        <p:txBody>
          <a:bodyPr>
            <a:normAutofit fontScale="92500"/>
          </a:bodyPr>
          <a:lstStyle/>
          <a:p>
            <a:endParaRPr lang="en-US" dirty="0"/>
          </a:p>
          <a:p>
            <a:endParaRPr lang="en-US" dirty="0"/>
          </a:p>
        </p:txBody>
      </p:sp>
      <p:sp>
        <p:nvSpPr>
          <p:cNvPr id="13" name="Content Placeholder 12">
            <a:extLst>
              <a:ext uri="{FF2B5EF4-FFF2-40B4-BE49-F238E27FC236}">
                <a16:creationId xmlns:a16="http://schemas.microsoft.com/office/drawing/2014/main" id="{AD79121A-BB9A-4699-8E74-6CDB73D58D62}"/>
              </a:ext>
            </a:extLst>
          </p:cNvPr>
          <p:cNvSpPr>
            <a:spLocks noGrp="1"/>
          </p:cNvSpPr>
          <p:nvPr>
            <p:ph sz="half" idx="2"/>
          </p:nvPr>
        </p:nvSpPr>
        <p:spPr>
          <a:xfrm>
            <a:off x="6089424" y="2336873"/>
            <a:ext cx="2542126" cy="3599316"/>
          </a:xfrm>
        </p:spPr>
        <p:txBody>
          <a:bodyPr>
            <a:normAutofit fontScale="92500"/>
          </a:bodyPr>
          <a:lstStyle/>
          <a:p>
            <a:r>
              <a:rPr lang="en-US" sz="2400" dirty="0"/>
              <a:t>Folding and presentation of the flag performed by Active Duty Component</a:t>
            </a:r>
          </a:p>
          <a:p>
            <a:r>
              <a:rPr lang="en-US" sz="2400" dirty="0"/>
              <a:t>Rifle Volley and Taps performed by the local Service Organizations</a:t>
            </a:r>
          </a:p>
        </p:txBody>
      </p:sp>
      <p:pic>
        <p:nvPicPr>
          <p:cNvPr id="4" name="Picture 3">
            <a:extLst>
              <a:ext uri="{FF2B5EF4-FFF2-40B4-BE49-F238E27FC236}">
                <a16:creationId xmlns:a16="http://schemas.microsoft.com/office/drawing/2014/main" id="{4128AE8F-AD1A-4089-BC48-40E09A635487}"/>
              </a:ext>
            </a:extLst>
          </p:cNvPr>
          <p:cNvPicPr>
            <a:picLocks noChangeAspect="1"/>
          </p:cNvPicPr>
          <p:nvPr/>
        </p:nvPicPr>
        <p:blipFill>
          <a:blip r:embed="rId3"/>
          <a:stretch>
            <a:fillRect/>
          </a:stretch>
        </p:blipFill>
        <p:spPr>
          <a:xfrm rot="5400000">
            <a:off x="7905750" y="3465126"/>
            <a:ext cx="4000500" cy="1466850"/>
          </a:xfrm>
          <a:prstGeom prst="rect">
            <a:avLst/>
          </a:prstGeom>
        </p:spPr>
      </p:pic>
      <p:pic>
        <p:nvPicPr>
          <p:cNvPr id="6" name="Picture 5" descr="A picture containing grass, sky, outdoor&#10;&#10;AI-generated content may be incorrect.">
            <a:extLst>
              <a:ext uri="{FF2B5EF4-FFF2-40B4-BE49-F238E27FC236}">
                <a16:creationId xmlns:a16="http://schemas.microsoft.com/office/drawing/2014/main" id="{7E1ED031-2312-6AE0-2136-A77B6D444DB0}"/>
              </a:ext>
            </a:extLst>
          </p:cNvPr>
          <p:cNvPicPr>
            <a:picLocks noChangeAspect="1"/>
          </p:cNvPicPr>
          <p:nvPr/>
        </p:nvPicPr>
        <p:blipFill>
          <a:blip r:embed="rId4"/>
          <a:stretch>
            <a:fillRect/>
          </a:stretch>
        </p:blipFill>
        <p:spPr>
          <a:xfrm>
            <a:off x="110490" y="2887980"/>
            <a:ext cx="5520690" cy="3680460"/>
          </a:xfrm>
          <a:prstGeom prst="rect">
            <a:avLst/>
          </a:prstGeom>
        </p:spPr>
      </p:pic>
    </p:spTree>
    <p:extLst>
      <p:ext uri="{BB962C8B-B14F-4D97-AF65-F5344CB8AC3E}">
        <p14:creationId xmlns:p14="http://schemas.microsoft.com/office/powerpoint/2010/main" val="135774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48525-3A84-A410-20EE-A9259F593F40}"/>
              </a:ext>
            </a:extLst>
          </p:cNvPr>
          <p:cNvSpPr>
            <a:spLocks noGrp="1"/>
          </p:cNvSpPr>
          <p:nvPr>
            <p:ph type="title"/>
          </p:nvPr>
        </p:nvSpPr>
        <p:spPr/>
        <p:txBody>
          <a:bodyPr/>
          <a:lstStyle/>
          <a:p>
            <a:r>
              <a:rPr lang="en-US" dirty="0"/>
              <a:t>Section 2 &amp; Section 3</a:t>
            </a:r>
          </a:p>
        </p:txBody>
      </p:sp>
      <p:pic>
        <p:nvPicPr>
          <p:cNvPr id="9" name="Content Placeholder 8" descr="A picture containing grass, sky, outdoor, tree&#10;&#10;AI-generated content may be incorrect.">
            <a:extLst>
              <a:ext uri="{FF2B5EF4-FFF2-40B4-BE49-F238E27FC236}">
                <a16:creationId xmlns:a16="http://schemas.microsoft.com/office/drawing/2014/main" id="{B49A59F1-9423-CFF2-ACC0-B4E852EC3465}"/>
              </a:ext>
            </a:extLst>
          </p:cNvPr>
          <p:cNvPicPr>
            <a:picLocks noGrp="1" noChangeAspect="1"/>
          </p:cNvPicPr>
          <p:nvPr>
            <p:ph sz="half" idx="1"/>
          </p:nvPr>
        </p:nvPicPr>
        <p:blipFill>
          <a:blip r:embed="rId3"/>
          <a:stretch>
            <a:fillRect/>
          </a:stretch>
        </p:blipFill>
        <p:spPr>
          <a:xfrm>
            <a:off x="681038" y="2374702"/>
            <a:ext cx="4697412" cy="3523059"/>
          </a:xfrm>
        </p:spPr>
      </p:pic>
      <p:pic>
        <p:nvPicPr>
          <p:cNvPr id="11" name="Content Placeholder 10" descr="A cemetery with many tombstones&#10;&#10;AI-generated content may be incorrect.">
            <a:extLst>
              <a:ext uri="{FF2B5EF4-FFF2-40B4-BE49-F238E27FC236}">
                <a16:creationId xmlns:a16="http://schemas.microsoft.com/office/drawing/2014/main" id="{3D3AD3CF-0B9F-1B44-353B-5D7AB5040016}"/>
              </a:ext>
            </a:extLst>
          </p:cNvPr>
          <p:cNvPicPr>
            <a:picLocks noGrp="1" noChangeAspect="1"/>
          </p:cNvPicPr>
          <p:nvPr>
            <p:ph sz="half" idx="2"/>
          </p:nvPr>
        </p:nvPicPr>
        <p:blipFill>
          <a:blip r:embed="rId4"/>
          <a:stretch>
            <a:fillRect/>
          </a:stretch>
        </p:blipFill>
        <p:spPr>
          <a:xfrm>
            <a:off x="5594350" y="2373511"/>
            <a:ext cx="4700588" cy="3525441"/>
          </a:xfrm>
        </p:spPr>
      </p:pic>
    </p:spTree>
    <p:extLst>
      <p:ext uri="{BB962C8B-B14F-4D97-AF65-F5344CB8AC3E}">
        <p14:creationId xmlns:p14="http://schemas.microsoft.com/office/powerpoint/2010/main" val="3923888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grass, cow, building&#10;&#10;Description automatically generated">
            <a:extLst>
              <a:ext uri="{FF2B5EF4-FFF2-40B4-BE49-F238E27FC236}">
                <a16:creationId xmlns:a16="http://schemas.microsoft.com/office/drawing/2014/main" id="{B17A39F7-27E8-4831-B1FC-FD231ACA04D7}"/>
              </a:ext>
            </a:extLst>
          </p:cNvPr>
          <p:cNvPicPr>
            <a:picLocks noChangeAspect="1"/>
          </p:cNvPicPr>
          <p:nvPr/>
        </p:nvPicPr>
        <p:blipFill>
          <a:blip r:embed="rId3"/>
          <a:stretch>
            <a:fillRect/>
          </a:stretch>
        </p:blipFill>
        <p:spPr>
          <a:xfrm>
            <a:off x="926646" y="281863"/>
            <a:ext cx="3374503" cy="2534627"/>
          </a:xfrm>
          <a:prstGeom prst="rect">
            <a:avLst/>
          </a:prstGeom>
        </p:spPr>
      </p:pic>
      <p:pic>
        <p:nvPicPr>
          <p:cNvPr id="6" name="Picture 5" descr="A person that is standing in the dirt&#10;&#10;Description automatically generated">
            <a:extLst>
              <a:ext uri="{FF2B5EF4-FFF2-40B4-BE49-F238E27FC236}">
                <a16:creationId xmlns:a16="http://schemas.microsoft.com/office/drawing/2014/main" id="{AF6DDE69-760F-48B8-9961-09A828C22BE7}"/>
              </a:ext>
            </a:extLst>
          </p:cNvPr>
          <p:cNvPicPr>
            <a:picLocks noChangeAspect="1"/>
          </p:cNvPicPr>
          <p:nvPr/>
        </p:nvPicPr>
        <p:blipFill>
          <a:blip r:embed="rId4"/>
          <a:stretch>
            <a:fillRect/>
          </a:stretch>
        </p:blipFill>
        <p:spPr>
          <a:xfrm>
            <a:off x="6545580" y="3429363"/>
            <a:ext cx="3540193" cy="2659079"/>
          </a:xfrm>
          <a:prstGeom prst="rect">
            <a:avLst/>
          </a:prstGeom>
        </p:spPr>
      </p:pic>
      <p:sp>
        <p:nvSpPr>
          <p:cNvPr id="10" name="TextBox 9">
            <a:extLst>
              <a:ext uri="{FF2B5EF4-FFF2-40B4-BE49-F238E27FC236}">
                <a16:creationId xmlns:a16="http://schemas.microsoft.com/office/drawing/2014/main" id="{564675F3-4014-45B2-9DF4-C22A3771F8E0}"/>
              </a:ext>
            </a:extLst>
          </p:cNvPr>
          <p:cNvSpPr txBox="1"/>
          <p:nvPr/>
        </p:nvSpPr>
        <p:spPr>
          <a:xfrm>
            <a:off x="10715348" y="763480"/>
            <a:ext cx="1331650" cy="646331"/>
          </a:xfrm>
          <a:prstGeom prst="rect">
            <a:avLst/>
          </a:prstGeom>
          <a:noFill/>
        </p:spPr>
        <p:txBody>
          <a:bodyPr wrap="square" rtlCol="0">
            <a:spAutoFit/>
          </a:bodyPr>
          <a:lstStyle/>
          <a:p>
            <a:r>
              <a:rPr lang="en-US" dirty="0"/>
              <a:t>Pre-Placed Crypts</a:t>
            </a:r>
          </a:p>
        </p:txBody>
      </p:sp>
      <p:pic>
        <p:nvPicPr>
          <p:cNvPr id="4" name="Picture 3" descr="A picture containing sky, outdoor&#10;&#10;Description automatically generated">
            <a:extLst>
              <a:ext uri="{FF2B5EF4-FFF2-40B4-BE49-F238E27FC236}">
                <a16:creationId xmlns:a16="http://schemas.microsoft.com/office/drawing/2014/main" id="{DF56C0FA-504F-41F3-9868-611D9AA37E40}"/>
              </a:ext>
            </a:extLst>
          </p:cNvPr>
          <p:cNvPicPr>
            <a:picLocks noChangeAspect="1"/>
          </p:cNvPicPr>
          <p:nvPr/>
        </p:nvPicPr>
        <p:blipFill>
          <a:blip r:embed="rId5"/>
          <a:stretch>
            <a:fillRect/>
          </a:stretch>
        </p:blipFill>
        <p:spPr>
          <a:xfrm>
            <a:off x="595260" y="3108529"/>
            <a:ext cx="2363849" cy="3147136"/>
          </a:xfrm>
          <a:prstGeom prst="rect">
            <a:avLst/>
          </a:prstGeom>
        </p:spPr>
      </p:pic>
      <p:pic>
        <p:nvPicPr>
          <p:cNvPr id="7" name="Picture 6" descr="A picture containing outdoor, transport&#10;&#10;Description automatically generated">
            <a:extLst>
              <a:ext uri="{FF2B5EF4-FFF2-40B4-BE49-F238E27FC236}">
                <a16:creationId xmlns:a16="http://schemas.microsoft.com/office/drawing/2014/main" id="{0C9033EB-9B64-44CF-B8FA-E8C28750C46A}"/>
              </a:ext>
            </a:extLst>
          </p:cNvPr>
          <p:cNvPicPr>
            <a:picLocks noChangeAspect="1"/>
          </p:cNvPicPr>
          <p:nvPr/>
        </p:nvPicPr>
        <p:blipFill>
          <a:blip r:embed="rId6"/>
          <a:stretch>
            <a:fillRect/>
          </a:stretch>
        </p:blipFill>
        <p:spPr>
          <a:xfrm>
            <a:off x="3246671" y="3108529"/>
            <a:ext cx="2468330" cy="3147136"/>
          </a:xfrm>
          <a:prstGeom prst="rect">
            <a:avLst/>
          </a:prstGeom>
        </p:spPr>
      </p:pic>
      <p:pic>
        <p:nvPicPr>
          <p:cNvPr id="5" name="Picture 4" descr="A picture containing grass, sky, outdoor, field&#10;&#10;AI-generated content may be incorrect.">
            <a:extLst>
              <a:ext uri="{FF2B5EF4-FFF2-40B4-BE49-F238E27FC236}">
                <a16:creationId xmlns:a16="http://schemas.microsoft.com/office/drawing/2014/main" id="{71FFB14F-8329-AC09-AE0F-1029B17415FC}"/>
              </a:ext>
            </a:extLst>
          </p:cNvPr>
          <p:cNvPicPr>
            <a:picLocks noChangeAspect="1"/>
          </p:cNvPicPr>
          <p:nvPr/>
        </p:nvPicPr>
        <p:blipFill>
          <a:blip r:embed="rId7"/>
          <a:stretch>
            <a:fillRect/>
          </a:stretch>
        </p:blipFill>
        <p:spPr>
          <a:xfrm>
            <a:off x="6096000" y="487900"/>
            <a:ext cx="4051646" cy="2620629"/>
          </a:xfrm>
          <a:prstGeom prst="rect">
            <a:avLst/>
          </a:prstGeom>
        </p:spPr>
      </p:pic>
    </p:spTree>
    <p:extLst>
      <p:ext uri="{BB962C8B-B14F-4D97-AF65-F5344CB8AC3E}">
        <p14:creationId xmlns:p14="http://schemas.microsoft.com/office/powerpoint/2010/main" val="3288915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48525-3A84-A410-20EE-A9259F593F40}"/>
              </a:ext>
            </a:extLst>
          </p:cNvPr>
          <p:cNvSpPr>
            <a:spLocks noGrp="1"/>
          </p:cNvSpPr>
          <p:nvPr>
            <p:ph type="title"/>
          </p:nvPr>
        </p:nvSpPr>
        <p:spPr/>
        <p:txBody>
          <a:bodyPr/>
          <a:lstStyle/>
          <a:p>
            <a:r>
              <a:rPr lang="en-US" dirty="0"/>
              <a:t>Columbarium</a:t>
            </a:r>
          </a:p>
        </p:txBody>
      </p:sp>
      <p:pic>
        <p:nvPicPr>
          <p:cNvPr id="5" name="Content Placeholder 4" descr="A picture containing sky, outdoor, walkway, stone&#10;&#10;AI-generated content may be incorrect.">
            <a:extLst>
              <a:ext uri="{FF2B5EF4-FFF2-40B4-BE49-F238E27FC236}">
                <a16:creationId xmlns:a16="http://schemas.microsoft.com/office/drawing/2014/main" id="{0B03754E-7E4D-4AA2-4052-3DCEE96652EB}"/>
              </a:ext>
            </a:extLst>
          </p:cNvPr>
          <p:cNvPicPr>
            <a:picLocks noGrp="1" noChangeAspect="1"/>
          </p:cNvPicPr>
          <p:nvPr>
            <p:ph sz="half" idx="1"/>
          </p:nvPr>
        </p:nvPicPr>
        <p:blipFill>
          <a:blip r:embed="rId2"/>
          <a:srcRect l="15750" r="16287" b="-4"/>
          <a:stretch/>
        </p:blipFill>
        <p:spPr>
          <a:xfrm>
            <a:off x="344384" y="2336800"/>
            <a:ext cx="5449701" cy="3598863"/>
          </a:xfrm>
          <a:prstGeom prst="rect">
            <a:avLst/>
          </a:prstGeom>
          <a:ln>
            <a:noFill/>
          </a:ln>
          <a:effectLst>
            <a:outerShdw blurRad="76200" dist="63500" dir="5040000" algn="tl" rotWithShape="0">
              <a:srgbClr val="000000">
                <a:alpha val="41000"/>
              </a:srgbClr>
            </a:outerShdw>
          </a:effectLst>
        </p:spPr>
      </p:pic>
      <p:pic>
        <p:nvPicPr>
          <p:cNvPr id="6" name="Content Placeholder 5" descr="A picture containing sky, outdoor, grass, building&#10;&#10;AI-generated content may be incorrect.">
            <a:extLst>
              <a:ext uri="{FF2B5EF4-FFF2-40B4-BE49-F238E27FC236}">
                <a16:creationId xmlns:a16="http://schemas.microsoft.com/office/drawing/2014/main" id="{E5343B81-EDE2-0AD0-2B3A-5C92EC9C3008}"/>
              </a:ext>
            </a:extLst>
          </p:cNvPr>
          <p:cNvPicPr>
            <a:picLocks noGrp="1" noChangeAspect="1"/>
          </p:cNvPicPr>
          <p:nvPr>
            <p:ph sz="half" idx="2"/>
          </p:nvPr>
        </p:nvPicPr>
        <p:blipFill>
          <a:blip r:embed="rId3"/>
          <a:srcRect t="28960" b="6840"/>
          <a:stretch/>
        </p:blipFill>
        <p:spPr>
          <a:xfrm>
            <a:off x="6096000" y="2336800"/>
            <a:ext cx="5449702" cy="3598863"/>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1410601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48525-3A84-A410-20EE-A9259F593F40}"/>
              </a:ext>
            </a:extLst>
          </p:cNvPr>
          <p:cNvSpPr>
            <a:spLocks noGrp="1"/>
          </p:cNvSpPr>
          <p:nvPr>
            <p:ph type="title"/>
          </p:nvPr>
        </p:nvSpPr>
        <p:spPr/>
        <p:txBody>
          <a:bodyPr/>
          <a:lstStyle/>
          <a:p>
            <a:r>
              <a:rPr lang="en-US" dirty="0"/>
              <a:t>Columbarium </a:t>
            </a:r>
          </a:p>
        </p:txBody>
      </p:sp>
      <p:sp>
        <p:nvSpPr>
          <p:cNvPr id="4" name="Content Placeholder 3">
            <a:extLst>
              <a:ext uri="{FF2B5EF4-FFF2-40B4-BE49-F238E27FC236}">
                <a16:creationId xmlns:a16="http://schemas.microsoft.com/office/drawing/2014/main" id="{C5CD581C-ED88-95D1-A6DF-4B0748BCA58E}"/>
              </a:ext>
            </a:extLst>
          </p:cNvPr>
          <p:cNvSpPr>
            <a:spLocks noGrp="1"/>
          </p:cNvSpPr>
          <p:nvPr>
            <p:ph sz="half" idx="2"/>
          </p:nvPr>
        </p:nvSpPr>
        <p:spPr/>
        <p:txBody>
          <a:bodyPr/>
          <a:lstStyle/>
          <a:p>
            <a:endParaRPr lang="en-US" dirty="0"/>
          </a:p>
        </p:txBody>
      </p:sp>
      <p:pic>
        <p:nvPicPr>
          <p:cNvPr id="10" name="Content Placeholder 9" descr="A picture containing sky, outdoor, building, stone&#10;&#10;AI-generated content may be incorrect.">
            <a:extLst>
              <a:ext uri="{FF2B5EF4-FFF2-40B4-BE49-F238E27FC236}">
                <a16:creationId xmlns:a16="http://schemas.microsoft.com/office/drawing/2014/main" id="{614938CF-1F2C-30F7-4FC8-19C8AA646E61}"/>
              </a:ext>
            </a:extLst>
          </p:cNvPr>
          <p:cNvPicPr>
            <a:picLocks noGrp="1" noChangeAspect="1"/>
          </p:cNvPicPr>
          <p:nvPr>
            <p:ph sz="half" idx="1"/>
          </p:nvPr>
        </p:nvPicPr>
        <p:blipFill>
          <a:blip r:embed="rId2"/>
          <a:stretch>
            <a:fillRect/>
          </a:stretch>
        </p:blipFill>
        <p:spPr>
          <a:xfrm>
            <a:off x="2410691" y="2244074"/>
            <a:ext cx="6816436" cy="3978597"/>
          </a:xfrm>
        </p:spPr>
      </p:pic>
    </p:spTree>
    <p:extLst>
      <p:ext uri="{BB962C8B-B14F-4D97-AF65-F5344CB8AC3E}">
        <p14:creationId xmlns:p14="http://schemas.microsoft.com/office/powerpoint/2010/main" val="2654146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48525-3A84-A410-20EE-A9259F593F40}"/>
              </a:ext>
            </a:extLst>
          </p:cNvPr>
          <p:cNvSpPr>
            <a:spLocks noGrp="1"/>
          </p:cNvSpPr>
          <p:nvPr>
            <p:ph type="title"/>
          </p:nvPr>
        </p:nvSpPr>
        <p:spPr/>
        <p:txBody>
          <a:bodyPr/>
          <a:lstStyle/>
          <a:p>
            <a:r>
              <a:rPr lang="en-US" dirty="0"/>
              <a:t>Memorial Wall / Scattering Garden</a:t>
            </a:r>
          </a:p>
        </p:txBody>
      </p:sp>
      <p:pic>
        <p:nvPicPr>
          <p:cNvPr id="8" name="Content Placeholder 7" descr="A picture containing sky, building, outdoor, cement&#10;&#10;AI-generated content may be incorrect.">
            <a:extLst>
              <a:ext uri="{FF2B5EF4-FFF2-40B4-BE49-F238E27FC236}">
                <a16:creationId xmlns:a16="http://schemas.microsoft.com/office/drawing/2014/main" id="{3B41DBCE-8A38-8F46-9B10-2FA3BF121205}"/>
              </a:ext>
            </a:extLst>
          </p:cNvPr>
          <p:cNvPicPr>
            <a:picLocks noGrp="1" noChangeAspect="1"/>
          </p:cNvPicPr>
          <p:nvPr>
            <p:ph sz="half" idx="1"/>
          </p:nvPr>
        </p:nvPicPr>
        <p:blipFill>
          <a:blip r:embed="rId2"/>
          <a:stretch>
            <a:fillRect/>
          </a:stretch>
        </p:blipFill>
        <p:spPr>
          <a:xfrm>
            <a:off x="681037" y="2374702"/>
            <a:ext cx="5003285" cy="3523059"/>
          </a:xfrm>
        </p:spPr>
      </p:pic>
      <p:pic>
        <p:nvPicPr>
          <p:cNvPr id="12" name="Content Placeholder 11" descr="A picture containing sky, grass, outdoor, sofa&#10;&#10;AI-generated content may be incorrect.">
            <a:extLst>
              <a:ext uri="{FF2B5EF4-FFF2-40B4-BE49-F238E27FC236}">
                <a16:creationId xmlns:a16="http://schemas.microsoft.com/office/drawing/2014/main" id="{043A0B5E-BB47-4334-BD9E-843555845B16}"/>
              </a:ext>
            </a:extLst>
          </p:cNvPr>
          <p:cNvPicPr>
            <a:picLocks noGrp="1" noChangeAspect="1"/>
          </p:cNvPicPr>
          <p:nvPr>
            <p:ph sz="half" idx="2"/>
          </p:nvPr>
        </p:nvPicPr>
        <p:blipFill>
          <a:blip r:embed="rId3"/>
          <a:stretch>
            <a:fillRect/>
          </a:stretch>
        </p:blipFill>
        <p:spPr>
          <a:xfrm>
            <a:off x="6507678" y="2374702"/>
            <a:ext cx="5006462" cy="3525441"/>
          </a:xfrm>
        </p:spPr>
      </p:pic>
    </p:spTree>
    <p:extLst>
      <p:ext uri="{BB962C8B-B14F-4D97-AF65-F5344CB8AC3E}">
        <p14:creationId xmlns:p14="http://schemas.microsoft.com/office/powerpoint/2010/main" val="676641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3CF8D33-5CEC-40AA-A5A3-C846415C53CF}"/>
              </a:ext>
            </a:extLst>
          </p:cNvPr>
          <p:cNvSpPr txBox="1"/>
          <p:nvPr/>
        </p:nvSpPr>
        <p:spPr>
          <a:xfrm>
            <a:off x="10644326" y="754602"/>
            <a:ext cx="1429305" cy="923330"/>
          </a:xfrm>
          <a:prstGeom prst="rect">
            <a:avLst/>
          </a:prstGeom>
          <a:noFill/>
        </p:spPr>
        <p:txBody>
          <a:bodyPr wrap="square" rtlCol="0">
            <a:spAutoFit/>
          </a:bodyPr>
          <a:lstStyle/>
          <a:p>
            <a:r>
              <a:rPr lang="en-US" dirty="0"/>
              <a:t>Committal </a:t>
            </a:r>
          </a:p>
          <a:p>
            <a:r>
              <a:rPr lang="en-US" dirty="0"/>
              <a:t>Shelter</a:t>
            </a:r>
          </a:p>
          <a:p>
            <a:endParaRPr lang="en-US" dirty="0"/>
          </a:p>
        </p:txBody>
      </p:sp>
      <p:pic>
        <p:nvPicPr>
          <p:cNvPr id="4" name="Picture 3" descr="A picture containing sky, outdoor, building, house&#10;&#10;AI-generated content may be incorrect.">
            <a:extLst>
              <a:ext uri="{FF2B5EF4-FFF2-40B4-BE49-F238E27FC236}">
                <a16:creationId xmlns:a16="http://schemas.microsoft.com/office/drawing/2014/main" id="{B9013131-2A62-91EC-35B1-2FAD7FF51148}"/>
              </a:ext>
            </a:extLst>
          </p:cNvPr>
          <p:cNvPicPr>
            <a:picLocks noChangeAspect="1"/>
          </p:cNvPicPr>
          <p:nvPr/>
        </p:nvPicPr>
        <p:blipFill>
          <a:blip r:embed="rId3"/>
          <a:stretch>
            <a:fillRect/>
          </a:stretch>
        </p:blipFill>
        <p:spPr>
          <a:xfrm>
            <a:off x="328796" y="754602"/>
            <a:ext cx="5484835" cy="4113626"/>
          </a:xfrm>
          <a:prstGeom prst="rect">
            <a:avLst/>
          </a:prstGeom>
        </p:spPr>
      </p:pic>
      <p:pic>
        <p:nvPicPr>
          <p:cNvPr id="8" name="Picture 7" descr="A room with tables and chairs&#10;&#10;AI-generated content may be incorrect.">
            <a:extLst>
              <a:ext uri="{FF2B5EF4-FFF2-40B4-BE49-F238E27FC236}">
                <a16:creationId xmlns:a16="http://schemas.microsoft.com/office/drawing/2014/main" id="{FE2805BA-E2C6-3862-CE0D-C77B4EE11AD0}"/>
              </a:ext>
            </a:extLst>
          </p:cNvPr>
          <p:cNvPicPr>
            <a:picLocks noChangeAspect="1"/>
          </p:cNvPicPr>
          <p:nvPr/>
        </p:nvPicPr>
        <p:blipFill>
          <a:blip r:embed="rId4"/>
          <a:stretch>
            <a:fillRect/>
          </a:stretch>
        </p:blipFill>
        <p:spPr>
          <a:xfrm>
            <a:off x="6630390" y="2517569"/>
            <a:ext cx="4916384" cy="3687288"/>
          </a:xfrm>
          <a:prstGeom prst="rect">
            <a:avLst/>
          </a:prstGeom>
        </p:spPr>
      </p:pic>
    </p:spTree>
    <p:extLst>
      <p:ext uri="{BB962C8B-B14F-4D97-AF65-F5344CB8AC3E}">
        <p14:creationId xmlns:p14="http://schemas.microsoft.com/office/powerpoint/2010/main" val="1309185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38000"/>
              </a:schemeClr>
            </a:gs>
            <a:gs pos="50000">
              <a:schemeClr val="bg2">
                <a:shade val="100000"/>
                <a:hueMod val="100000"/>
                <a:satMod val="110000"/>
                <a:lumMod val="130000"/>
              </a:schemeClr>
            </a:gs>
            <a:gs pos="100000">
              <a:schemeClr val="bg2">
                <a:shade val="78000"/>
                <a:hueMod val="106000"/>
                <a:satMod val="120000"/>
                <a:lumMod val="79000"/>
              </a:schemeClr>
            </a:gs>
          </a:gsLst>
          <a:lin ang="2520000" scaled="0"/>
        </a:gradFill>
        <a:effectLst/>
      </p:bgPr>
    </p:bg>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69C00622-DD8A-4714-9A8E-EE5BC5A9D4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6" name="Picture 55">
            <a:extLst>
              <a:ext uri="{FF2B5EF4-FFF2-40B4-BE49-F238E27FC236}">
                <a16:creationId xmlns:a16="http://schemas.microsoft.com/office/drawing/2014/main" id="{F6D3765F-652D-4986-A9D1-549555AEAC2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58" name="Picture 57">
            <a:extLst>
              <a:ext uri="{FF2B5EF4-FFF2-40B4-BE49-F238E27FC236}">
                <a16:creationId xmlns:a16="http://schemas.microsoft.com/office/drawing/2014/main" id="{77D5F5CE-EDF2-455A-B32E-D57BCF7AD4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60" name="Rectangle 59">
            <a:extLst>
              <a:ext uri="{FF2B5EF4-FFF2-40B4-BE49-F238E27FC236}">
                <a16:creationId xmlns:a16="http://schemas.microsoft.com/office/drawing/2014/main" id="{B3FA9655-4E21-44DC-B82D-D284FFCD2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2" name="Rectangle 61">
            <a:extLst>
              <a:ext uri="{FF2B5EF4-FFF2-40B4-BE49-F238E27FC236}">
                <a16:creationId xmlns:a16="http://schemas.microsoft.com/office/drawing/2014/main" id="{56F09735-AFCC-4D5C-8B4B-BABEEC7611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64" name="Group 63">
            <a:extLst>
              <a:ext uri="{FF2B5EF4-FFF2-40B4-BE49-F238E27FC236}">
                <a16:creationId xmlns:a16="http://schemas.microsoft.com/office/drawing/2014/main" id="{F97B6B14-D558-409E-8C40-094411CEFB4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65" name="Rectangle 64">
              <a:extLst>
                <a:ext uri="{FF2B5EF4-FFF2-40B4-BE49-F238E27FC236}">
                  <a16:creationId xmlns:a16="http://schemas.microsoft.com/office/drawing/2014/main" id="{19ECDB59-632C-4073-9BAD-73E74677D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65">
              <a:extLst>
                <a:ext uri="{FF2B5EF4-FFF2-40B4-BE49-F238E27FC236}">
                  <a16:creationId xmlns:a16="http://schemas.microsoft.com/office/drawing/2014/main" id="{B131D626-3551-4FC3-BDC1-9242295C270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68" name="Rectangle 67">
            <a:extLst>
              <a:ext uri="{FF2B5EF4-FFF2-40B4-BE49-F238E27FC236}">
                <a16:creationId xmlns:a16="http://schemas.microsoft.com/office/drawing/2014/main" id="{7FAFE306-AA36-4890-8695-507BC85CAB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34098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TextBox 6">
            <a:extLst>
              <a:ext uri="{FF2B5EF4-FFF2-40B4-BE49-F238E27FC236}">
                <a16:creationId xmlns:a16="http://schemas.microsoft.com/office/drawing/2014/main" id="{03CF8D33-5CEC-40AA-A5A3-C846415C53CF}"/>
              </a:ext>
            </a:extLst>
          </p:cNvPr>
          <p:cNvSpPr txBox="1"/>
          <p:nvPr/>
        </p:nvSpPr>
        <p:spPr>
          <a:xfrm>
            <a:off x="680322" y="4899803"/>
            <a:ext cx="8133478" cy="534543"/>
          </a:xfrm>
          <a:prstGeom prst="rect">
            <a:avLst/>
          </a:prstGeom>
        </p:spPr>
        <p:txBody>
          <a:bodyPr vert="horz" lIns="91440" tIns="45720" rIns="91440" bIns="45720" rtlCol="0" anchor="b">
            <a:normAutofit fontScale="25000" lnSpcReduction="20000"/>
          </a:bodyPr>
          <a:lstStyle/>
          <a:p>
            <a:pPr algn="r" defTabSz="914400">
              <a:lnSpc>
                <a:spcPct val="90000"/>
              </a:lnSpc>
              <a:spcBef>
                <a:spcPct val="0"/>
              </a:spcBef>
              <a:spcAft>
                <a:spcPts val="600"/>
              </a:spcAft>
            </a:pPr>
            <a:endParaRPr lang="en-US" sz="4100" dirty="0">
              <a:latin typeface="+mj-lt"/>
              <a:ea typeface="+mj-ea"/>
              <a:cs typeface="+mj-cs"/>
            </a:endParaRPr>
          </a:p>
          <a:p>
            <a:pPr algn="r" defTabSz="914400">
              <a:lnSpc>
                <a:spcPct val="90000"/>
              </a:lnSpc>
              <a:spcBef>
                <a:spcPct val="0"/>
              </a:spcBef>
              <a:spcAft>
                <a:spcPts val="600"/>
              </a:spcAft>
            </a:pPr>
            <a:r>
              <a:rPr lang="en-US" sz="11100" dirty="0">
                <a:latin typeface="+mj-lt"/>
                <a:ea typeface="+mj-ea"/>
                <a:cs typeface="+mj-cs"/>
              </a:rPr>
              <a:t>Administration and Maintenance Building</a:t>
            </a:r>
          </a:p>
          <a:p>
            <a:pPr algn="r" defTabSz="914400">
              <a:lnSpc>
                <a:spcPct val="90000"/>
              </a:lnSpc>
              <a:spcBef>
                <a:spcPct val="0"/>
              </a:spcBef>
              <a:spcAft>
                <a:spcPts val="600"/>
              </a:spcAft>
            </a:pPr>
            <a:endParaRPr lang="en-US" sz="4100" dirty="0">
              <a:latin typeface="+mj-lt"/>
              <a:ea typeface="+mj-ea"/>
              <a:cs typeface="+mj-cs"/>
            </a:endParaRPr>
          </a:p>
        </p:txBody>
      </p:sp>
      <p:sp>
        <p:nvSpPr>
          <p:cNvPr id="70" name="Rectangle 69">
            <a:extLst>
              <a:ext uri="{FF2B5EF4-FFF2-40B4-BE49-F238E27FC236}">
                <a16:creationId xmlns:a16="http://schemas.microsoft.com/office/drawing/2014/main" id="{F7B096DF-54D2-4710-AA1A-563603868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34098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2" name="Rectangle 71">
            <a:extLst>
              <a:ext uri="{FF2B5EF4-FFF2-40B4-BE49-F238E27FC236}">
                <a16:creationId xmlns:a16="http://schemas.microsoft.com/office/drawing/2014/main" id="{B85BDDC5-CB79-45F1-8254-3D01AA8CD1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93754"/>
            <a:ext cx="89680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2421252A-F335-4131-A5DF-EC73CCD62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93754"/>
            <a:ext cx="30802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grass, outdoor, sky, nature&#10;&#10;Description automatically generated">
            <a:extLst>
              <a:ext uri="{FF2B5EF4-FFF2-40B4-BE49-F238E27FC236}">
                <a16:creationId xmlns:a16="http://schemas.microsoft.com/office/drawing/2014/main" id="{9776F794-DE86-4483-A53E-AC585E960A31}"/>
              </a:ext>
            </a:extLst>
          </p:cNvPr>
          <p:cNvPicPr>
            <a:picLocks noChangeAspect="1"/>
          </p:cNvPicPr>
          <p:nvPr/>
        </p:nvPicPr>
        <p:blipFill>
          <a:blip r:embed="rId8"/>
          <a:stretch>
            <a:fillRect/>
          </a:stretch>
        </p:blipFill>
        <p:spPr>
          <a:xfrm>
            <a:off x="5809930" y="208882"/>
            <a:ext cx="5902961" cy="3941594"/>
          </a:xfrm>
          <a:prstGeom prst="rect">
            <a:avLst/>
          </a:prstGeom>
        </p:spPr>
      </p:pic>
      <p:pic>
        <p:nvPicPr>
          <p:cNvPr id="4" name="Picture 3" descr="A picture containing sky, outdoor, house, residential&#10;&#10;AI-generated content may be incorrect.">
            <a:extLst>
              <a:ext uri="{FF2B5EF4-FFF2-40B4-BE49-F238E27FC236}">
                <a16:creationId xmlns:a16="http://schemas.microsoft.com/office/drawing/2014/main" id="{D9E88DB7-8779-CD83-D5AF-26811B4501BC}"/>
              </a:ext>
            </a:extLst>
          </p:cNvPr>
          <p:cNvPicPr>
            <a:picLocks noChangeAspect="1"/>
          </p:cNvPicPr>
          <p:nvPr/>
        </p:nvPicPr>
        <p:blipFill>
          <a:blip r:embed="rId9"/>
          <a:stretch>
            <a:fillRect/>
          </a:stretch>
        </p:blipFill>
        <p:spPr>
          <a:xfrm>
            <a:off x="220903" y="208882"/>
            <a:ext cx="5151621" cy="3863715"/>
          </a:xfrm>
          <a:prstGeom prst="rect">
            <a:avLst/>
          </a:prstGeom>
        </p:spPr>
      </p:pic>
    </p:spTree>
    <p:extLst>
      <p:ext uri="{BB962C8B-B14F-4D97-AF65-F5344CB8AC3E}">
        <p14:creationId xmlns:p14="http://schemas.microsoft.com/office/powerpoint/2010/main" val="657400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9D19A7-C484-45BD-9363-088D6B3C3607}"/>
              </a:ext>
            </a:extLst>
          </p:cNvPr>
          <p:cNvPicPr>
            <a:picLocks noChangeAspect="1"/>
          </p:cNvPicPr>
          <p:nvPr/>
        </p:nvPicPr>
        <p:blipFill rotWithShape="1">
          <a:blip r:embed="rId3"/>
          <a:srcRect l="4336" t="2481" r="9258" b="2428"/>
          <a:stretch/>
        </p:blipFill>
        <p:spPr>
          <a:xfrm>
            <a:off x="1" y="0"/>
            <a:ext cx="12188822" cy="6858000"/>
          </a:xfrm>
          <a:prstGeom prst="rect">
            <a:avLst/>
          </a:prstGeom>
        </p:spPr>
      </p:pic>
      <p:sp>
        <p:nvSpPr>
          <p:cNvPr id="2" name="TextBox 1">
            <a:extLst>
              <a:ext uri="{FF2B5EF4-FFF2-40B4-BE49-F238E27FC236}">
                <a16:creationId xmlns:a16="http://schemas.microsoft.com/office/drawing/2014/main" id="{764723E1-F6D2-4DD6-B4BC-4919D5392480}"/>
              </a:ext>
            </a:extLst>
          </p:cNvPr>
          <p:cNvSpPr txBox="1"/>
          <p:nvPr/>
        </p:nvSpPr>
        <p:spPr>
          <a:xfrm>
            <a:off x="6883879" y="0"/>
            <a:ext cx="5304944" cy="1446550"/>
          </a:xfrm>
          <a:prstGeom prst="rect">
            <a:avLst/>
          </a:prstGeom>
          <a:solidFill>
            <a:schemeClr val="accent2">
              <a:lumMod val="75000"/>
            </a:schemeClr>
          </a:solidFill>
        </p:spPr>
        <p:txBody>
          <a:bodyPr wrap="square" rtlCol="0">
            <a:spAutoFit/>
          </a:bodyPr>
          <a:lstStyle/>
          <a:p>
            <a:r>
              <a:rPr lang="en-US" sz="4400" dirty="0"/>
              <a:t>Master Plan for Complete Build Out</a:t>
            </a:r>
          </a:p>
        </p:txBody>
      </p:sp>
    </p:spTree>
    <p:extLst>
      <p:ext uri="{BB962C8B-B14F-4D97-AF65-F5344CB8AC3E}">
        <p14:creationId xmlns:p14="http://schemas.microsoft.com/office/powerpoint/2010/main" val="4493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38000"/>
              </a:schemeClr>
            </a:gs>
            <a:gs pos="50000">
              <a:schemeClr val="bg2">
                <a:shade val="100000"/>
                <a:hueMod val="100000"/>
                <a:satMod val="110000"/>
                <a:lumMod val="130000"/>
              </a:schemeClr>
            </a:gs>
            <a:gs pos="100000">
              <a:schemeClr val="bg2">
                <a:shade val="78000"/>
                <a:hueMod val="106000"/>
                <a:satMod val="120000"/>
                <a:lumMod val="79000"/>
              </a:schemeClr>
            </a:gs>
          </a:gsLst>
          <a:lin ang="2520000" scaled="0"/>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9C00622-DD8A-4714-9A8E-EE5BC5A9D4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9CCBAD06-596A-4E64-959F-C4B0C3057DF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a:extLst>
              <a:ext uri="{FF2B5EF4-FFF2-40B4-BE49-F238E27FC236}">
                <a16:creationId xmlns:a16="http://schemas.microsoft.com/office/drawing/2014/main" id="{776C15D7-77F1-4F48-B29A-11FA87DA67A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8" name="Rectangle 17">
            <a:extLst>
              <a:ext uri="{FF2B5EF4-FFF2-40B4-BE49-F238E27FC236}">
                <a16:creationId xmlns:a16="http://schemas.microsoft.com/office/drawing/2014/main" id="{D7323EE5-8281-469B-8EBC-9DD90494C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519C4621-BB41-4A66-841C-AB69FB4C3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22" name="Group 21">
            <a:extLst>
              <a:ext uri="{FF2B5EF4-FFF2-40B4-BE49-F238E27FC236}">
                <a16:creationId xmlns:a16="http://schemas.microsoft.com/office/drawing/2014/main" id="{167F56DE-A8C9-4ACE-8C0F-6EC1290324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3" name="Rectangle 22">
              <a:extLst>
                <a:ext uri="{FF2B5EF4-FFF2-40B4-BE49-F238E27FC236}">
                  <a16:creationId xmlns:a16="http://schemas.microsoft.com/office/drawing/2014/main" id="{91385334-AE24-46F4-B88A-01AEB85A3C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BED01692-E55E-4620-B0F7-95F07A09E3D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26" name="Rectangle 25">
            <a:extLst>
              <a:ext uri="{FF2B5EF4-FFF2-40B4-BE49-F238E27FC236}">
                <a16:creationId xmlns:a16="http://schemas.microsoft.com/office/drawing/2014/main" id="{DD4B05D0-3699-467F-A113-82FF85E8D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8" name="Picture 27">
            <a:extLst>
              <a:ext uri="{FF2B5EF4-FFF2-40B4-BE49-F238E27FC236}">
                <a16:creationId xmlns:a16="http://schemas.microsoft.com/office/drawing/2014/main" id="{8A087F24-FE84-4887-962B-12685717BD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7" name="TextBox 6">
            <a:extLst>
              <a:ext uri="{FF2B5EF4-FFF2-40B4-BE49-F238E27FC236}">
                <a16:creationId xmlns:a16="http://schemas.microsoft.com/office/drawing/2014/main" id="{A7E19378-EC48-40D8-AD3C-A70871BD3DC5}"/>
              </a:ext>
            </a:extLst>
          </p:cNvPr>
          <p:cNvSpPr txBox="1"/>
          <p:nvPr/>
        </p:nvSpPr>
        <p:spPr>
          <a:xfrm>
            <a:off x="680322" y="2336873"/>
            <a:ext cx="5632246" cy="3599316"/>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endParaRPr lang="en-US" sz="2000" dirty="0">
              <a:effectLst>
                <a:outerShdw blurRad="228600" algn="ctr" rotWithShape="0">
                  <a:prstClr val="black">
                    <a:alpha val="53000"/>
                  </a:prstClr>
                </a:outerShdw>
              </a:effectLst>
            </a:endParaRPr>
          </a:p>
        </p:txBody>
      </p:sp>
      <p:pic>
        <p:nvPicPr>
          <p:cNvPr id="5" name="Picture 4" descr="A picture containing text, grass, outdoor, sky&#10;&#10;Description automatically generated">
            <a:extLst>
              <a:ext uri="{FF2B5EF4-FFF2-40B4-BE49-F238E27FC236}">
                <a16:creationId xmlns:a16="http://schemas.microsoft.com/office/drawing/2014/main" id="{C3BD77E4-6D85-4B3F-920F-A270D127BEE9}"/>
              </a:ext>
            </a:extLst>
          </p:cNvPr>
          <p:cNvPicPr>
            <a:picLocks noChangeAspect="1"/>
          </p:cNvPicPr>
          <p:nvPr/>
        </p:nvPicPr>
        <p:blipFill>
          <a:blip r:embed="rId6"/>
          <a:srcRect t="9979" r="4" b="4"/>
          <a:stretch/>
        </p:blipFill>
        <p:spPr>
          <a:xfrm>
            <a:off x="499101" y="2714972"/>
            <a:ext cx="4719805" cy="2902180"/>
          </a:xfrm>
          <a:prstGeom prst="rect">
            <a:avLst/>
          </a:prstGeom>
          <a:ln>
            <a:noFill/>
          </a:ln>
          <a:effectLst>
            <a:outerShdw blurRad="76200" dist="63500" dir="5040000" algn="tl" rotWithShape="0">
              <a:srgbClr val="000000">
                <a:alpha val="41000"/>
              </a:srgbClr>
            </a:outerShdw>
          </a:effectLst>
        </p:spPr>
      </p:pic>
      <p:pic>
        <p:nvPicPr>
          <p:cNvPr id="4" name="Picture 3" descr="A picture containing text, grass, sky, scene&#10;&#10;AI-generated content may be incorrect.">
            <a:extLst>
              <a:ext uri="{FF2B5EF4-FFF2-40B4-BE49-F238E27FC236}">
                <a16:creationId xmlns:a16="http://schemas.microsoft.com/office/drawing/2014/main" id="{158F635E-A8D9-27EC-2A68-9A24F344E90A}"/>
              </a:ext>
            </a:extLst>
          </p:cNvPr>
          <p:cNvPicPr>
            <a:picLocks noChangeAspect="1"/>
          </p:cNvPicPr>
          <p:nvPr/>
        </p:nvPicPr>
        <p:blipFill>
          <a:blip r:embed="rId7"/>
          <a:srcRect l="3231" r="-4" b="-4"/>
          <a:stretch/>
        </p:blipFill>
        <p:spPr>
          <a:xfrm>
            <a:off x="6791873" y="2714972"/>
            <a:ext cx="4719805" cy="2902179"/>
          </a:xfrm>
          <a:prstGeom prst="rect">
            <a:avLst/>
          </a:prstGeom>
          <a:ln>
            <a:noFill/>
          </a:ln>
          <a:effectLst>
            <a:outerShdw blurRad="76200" dist="63500" dir="5040000" algn="tl" rotWithShape="0">
              <a:srgbClr val="000000">
                <a:alpha val="41000"/>
              </a:srgbClr>
            </a:outerShdw>
          </a:effectLst>
        </p:spPr>
      </p:pic>
      <p:sp>
        <p:nvSpPr>
          <p:cNvPr id="8" name="TextBox 7">
            <a:extLst>
              <a:ext uri="{FF2B5EF4-FFF2-40B4-BE49-F238E27FC236}">
                <a16:creationId xmlns:a16="http://schemas.microsoft.com/office/drawing/2014/main" id="{F5905B63-D5F8-1C68-1774-CDA8EE026D80}"/>
              </a:ext>
            </a:extLst>
          </p:cNvPr>
          <p:cNvSpPr txBox="1"/>
          <p:nvPr/>
        </p:nvSpPr>
        <p:spPr>
          <a:xfrm>
            <a:off x="185128" y="1048429"/>
            <a:ext cx="6096000" cy="535531"/>
          </a:xfrm>
          <a:prstGeom prst="rect">
            <a:avLst/>
          </a:prstGeom>
          <a:noFill/>
        </p:spPr>
        <p:txBody>
          <a:bodyPr wrap="square">
            <a:spAutoFit/>
          </a:bodyPr>
          <a:lstStyle/>
          <a:p>
            <a:pPr defTabSz="914400">
              <a:lnSpc>
                <a:spcPct val="90000"/>
              </a:lnSpc>
              <a:spcAft>
                <a:spcPts val="600"/>
              </a:spcAft>
            </a:pPr>
            <a:r>
              <a:rPr lang="en-US" sz="3200" dirty="0">
                <a:effectLst>
                  <a:outerShdw blurRad="228600" algn="ctr" rotWithShape="0">
                    <a:prstClr val="black">
                      <a:alpha val="53000"/>
                    </a:prstClr>
                  </a:outerShdw>
                </a:effectLst>
              </a:rPr>
              <a:t>Avenue of Flags</a:t>
            </a:r>
          </a:p>
        </p:txBody>
      </p:sp>
    </p:spTree>
    <p:extLst>
      <p:ext uri="{BB962C8B-B14F-4D97-AF65-F5344CB8AC3E}">
        <p14:creationId xmlns:p14="http://schemas.microsoft.com/office/powerpoint/2010/main" val="21413049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8F4991-919E-4312-ACDF-D4312B4DBB33}"/>
              </a:ext>
            </a:extLst>
          </p:cNvPr>
          <p:cNvSpPr txBox="1"/>
          <p:nvPr/>
        </p:nvSpPr>
        <p:spPr>
          <a:xfrm>
            <a:off x="680321" y="2336873"/>
            <a:ext cx="4136123" cy="3599316"/>
          </a:xfrm>
          <a:prstGeom prst="rect">
            <a:avLst/>
          </a:prstGeom>
        </p:spPr>
        <p:txBody>
          <a:bodyPr vert="horz" lIns="91440" tIns="45720" rIns="91440" bIns="45720" rtlCol="0">
            <a:noAutofit/>
          </a:bodyPr>
          <a:lstStyle/>
          <a:p>
            <a:pPr defTabSz="914400" fontAlgn="base">
              <a:lnSpc>
                <a:spcPct val="90000"/>
              </a:lnSpc>
              <a:spcAft>
                <a:spcPts val="600"/>
              </a:spcAft>
            </a:pPr>
            <a:endParaRPr lang="en-US" sz="1200" b="1" dirty="0"/>
          </a:p>
        </p:txBody>
      </p:sp>
      <p:sp>
        <p:nvSpPr>
          <p:cNvPr id="6" name="Rectangle 5">
            <a:extLst>
              <a:ext uri="{FF2B5EF4-FFF2-40B4-BE49-F238E27FC236}">
                <a16:creationId xmlns:a16="http://schemas.microsoft.com/office/drawing/2014/main" id="{E9E8F514-8BBA-4F76-98B4-926D6B315901}"/>
              </a:ext>
            </a:extLst>
          </p:cNvPr>
          <p:cNvSpPr/>
          <p:nvPr/>
        </p:nvSpPr>
        <p:spPr>
          <a:xfrm>
            <a:off x="523307" y="2271967"/>
            <a:ext cx="6096000" cy="2920800"/>
          </a:xfrm>
          <a:prstGeom prst="rect">
            <a:avLst/>
          </a:prstGeom>
        </p:spPr>
        <p:txBody>
          <a:bodyPr>
            <a:spAutoFit/>
          </a:bodyPr>
          <a:lstStyle/>
          <a:p>
            <a:pPr defTabSz="914400" fontAlgn="base">
              <a:lnSpc>
                <a:spcPct val="90000"/>
              </a:lnSpc>
              <a:spcAft>
                <a:spcPts val="600"/>
              </a:spcAft>
            </a:pPr>
            <a:r>
              <a:rPr lang="en-US" dirty="0"/>
              <a:t>Phone number (605)-277-8094</a:t>
            </a:r>
          </a:p>
          <a:p>
            <a:pPr defTabSz="914400" fontAlgn="base">
              <a:lnSpc>
                <a:spcPct val="90000"/>
              </a:lnSpc>
              <a:spcAft>
                <a:spcPts val="600"/>
              </a:spcAft>
            </a:pPr>
            <a:endParaRPr lang="en-US" dirty="0"/>
          </a:p>
          <a:p>
            <a:pPr defTabSz="914400" fontAlgn="base">
              <a:lnSpc>
                <a:spcPct val="90000"/>
              </a:lnSpc>
              <a:spcAft>
                <a:spcPts val="600"/>
              </a:spcAft>
            </a:pPr>
            <a:r>
              <a:rPr lang="en-US" dirty="0"/>
              <a:t>Email address: </a:t>
            </a:r>
            <a:r>
              <a:rPr lang="en-US" u="sng" dirty="0">
                <a:hlinkClick r:id="rId3"/>
              </a:rPr>
              <a:t>sdvc@state.sd.us</a:t>
            </a:r>
            <a:endParaRPr lang="en-US" u="sng" dirty="0"/>
          </a:p>
          <a:p>
            <a:pPr defTabSz="914400" fontAlgn="base">
              <a:lnSpc>
                <a:spcPct val="90000"/>
              </a:lnSpc>
              <a:spcAft>
                <a:spcPts val="600"/>
              </a:spcAft>
            </a:pPr>
            <a:endParaRPr lang="en-US" sz="1400" b="1" u="sng" dirty="0"/>
          </a:p>
          <a:p>
            <a:r>
              <a:rPr lang="en-US" dirty="0"/>
              <a:t>Address:</a:t>
            </a:r>
          </a:p>
          <a:p>
            <a:r>
              <a:rPr lang="en-US" dirty="0"/>
              <a:t>25965 477</a:t>
            </a:r>
            <a:r>
              <a:rPr lang="en-US" baseline="30000" dirty="0"/>
              <a:t>th</a:t>
            </a:r>
            <a:r>
              <a:rPr lang="en-US" dirty="0"/>
              <a:t> Avenue</a:t>
            </a:r>
          </a:p>
          <a:p>
            <a:r>
              <a:rPr lang="en-US" dirty="0"/>
              <a:t>Sioux Falls, SD 57104</a:t>
            </a:r>
          </a:p>
          <a:p>
            <a:endParaRPr lang="en-US" dirty="0"/>
          </a:p>
          <a:p>
            <a:r>
              <a:rPr lang="en-US" dirty="0"/>
              <a:t>Website:  </a:t>
            </a:r>
            <a:r>
              <a:rPr lang="en-US" dirty="0">
                <a:hlinkClick r:id="rId4" action="ppaction://hlinkfile"/>
              </a:rPr>
              <a:t>stateveteranscemetery.sd.gov</a:t>
            </a:r>
            <a:endParaRPr lang="en-US" dirty="0"/>
          </a:p>
          <a:p>
            <a:pPr defTabSz="914400" fontAlgn="base">
              <a:lnSpc>
                <a:spcPct val="90000"/>
              </a:lnSpc>
              <a:spcAft>
                <a:spcPts val="600"/>
              </a:spcAft>
            </a:pPr>
            <a:endParaRPr lang="en-US" sz="1400" b="1" dirty="0"/>
          </a:p>
        </p:txBody>
      </p:sp>
      <p:sp>
        <p:nvSpPr>
          <p:cNvPr id="7" name="TextBox 6">
            <a:extLst>
              <a:ext uri="{FF2B5EF4-FFF2-40B4-BE49-F238E27FC236}">
                <a16:creationId xmlns:a16="http://schemas.microsoft.com/office/drawing/2014/main" id="{FFF1259C-B44E-4D3F-9CF4-10067815B441}"/>
              </a:ext>
            </a:extLst>
          </p:cNvPr>
          <p:cNvSpPr txBox="1"/>
          <p:nvPr/>
        </p:nvSpPr>
        <p:spPr>
          <a:xfrm>
            <a:off x="523307" y="1137587"/>
            <a:ext cx="9592573" cy="646331"/>
          </a:xfrm>
          <a:prstGeom prst="rect">
            <a:avLst/>
          </a:prstGeom>
          <a:noFill/>
        </p:spPr>
        <p:txBody>
          <a:bodyPr wrap="square" rtlCol="0">
            <a:spAutoFit/>
          </a:bodyPr>
          <a:lstStyle/>
          <a:p>
            <a:r>
              <a:rPr lang="en-US" sz="3600" dirty="0"/>
              <a:t>Contact us:</a:t>
            </a:r>
          </a:p>
        </p:txBody>
      </p:sp>
      <p:pic>
        <p:nvPicPr>
          <p:cNvPr id="5" name="Picture 4" descr="A picture containing grass, sky, outdoor, field&#10;&#10;AI-generated content may be incorrect.">
            <a:extLst>
              <a:ext uri="{FF2B5EF4-FFF2-40B4-BE49-F238E27FC236}">
                <a16:creationId xmlns:a16="http://schemas.microsoft.com/office/drawing/2014/main" id="{4A8A8E6A-3B42-404B-67BB-20D6380135A4}"/>
              </a:ext>
            </a:extLst>
          </p:cNvPr>
          <p:cNvPicPr>
            <a:picLocks noChangeAspect="1"/>
          </p:cNvPicPr>
          <p:nvPr/>
        </p:nvPicPr>
        <p:blipFill>
          <a:blip r:embed="rId5"/>
          <a:stretch>
            <a:fillRect/>
          </a:stretch>
        </p:blipFill>
        <p:spPr>
          <a:xfrm>
            <a:off x="6246102" y="2336873"/>
            <a:ext cx="5265577" cy="3500047"/>
          </a:xfrm>
          <a:prstGeom prst="rect">
            <a:avLst/>
          </a:prstGeom>
        </p:spPr>
      </p:pic>
    </p:spTree>
    <p:extLst>
      <p:ext uri="{BB962C8B-B14F-4D97-AF65-F5344CB8AC3E}">
        <p14:creationId xmlns:p14="http://schemas.microsoft.com/office/powerpoint/2010/main" val="3347057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02FC51-84E0-491D-87C2-69ADE7F313DB}"/>
              </a:ext>
            </a:extLst>
          </p:cNvPr>
          <p:cNvPicPr>
            <a:picLocks noChangeAspect="1"/>
          </p:cNvPicPr>
          <p:nvPr/>
        </p:nvPicPr>
        <p:blipFill rotWithShape="1">
          <a:blip r:embed="rId3"/>
          <a:srcRect l="11896" t="2038" r="15370" b="6018"/>
          <a:stretch/>
        </p:blipFill>
        <p:spPr>
          <a:xfrm>
            <a:off x="0" y="0"/>
            <a:ext cx="12255500" cy="6858000"/>
          </a:xfrm>
          <a:prstGeom prst="rect">
            <a:avLst/>
          </a:prstGeom>
        </p:spPr>
      </p:pic>
      <p:sp>
        <p:nvSpPr>
          <p:cNvPr id="2" name="TextBox 1">
            <a:extLst>
              <a:ext uri="{FF2B5EF4-FFF2-40B4-BE49-F238E27FC236}">
                <a16:creationId xmlns:a16="http://schemas.microsoft.com/office/drawing/2014/main" id="{2E200BF8-8EB7-4245-80BA-445EFF48B225}"/>
              </a:ext>
            </a:extLst>
          </p:cNvPr>
          <p:cNvSpPr txBox="1"/>
          <p:nvPr/>
        </p:nvSpPr>
        <p:spPr>
          <a:xfrm>
            <a:off x="362310" y="6027003"/>
            <a:ext cx="3700732" cy="830997"/>
          </a:xfrm>
          <a:prstGeom prst="rect">
            <a:avLst/>
          </a:prstGeom>
          <a:solidFill>
            <a:schemeClr val="accent2">
              <a:lumMod val="75000"/>
            </a:schemeClr>
          </a:solidFill>
        </p:spPr>
        <p:txBody>
          <a:bodyPr wrap="square" rtlCol="0">
            <a:spAutoFit/>
          </a:bodyPr>
          <a:lstStyle/>
          <a:p>
            <a:r>
              <a:rPr lang="en-US" sz="4800" dirty="0"/>
              <a:t>Phasing Plan</a:t>
            </a:r>
          </a:p>
        </p:txBody>
      </p:sp>
    </p:spTree>
    <p:extLst>
      <p:ext uri="{BB962C8B-B14F-4D97-AF65-F5344CB8AC3E}">
        <p14:creationId xmlns:p14="http://schemas.microsoft.com/office/powerpoint/2010/main" val="3718331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941152-E723-4D05-A6E7-7E880DFB424A}"/>
              </a:ext>
            </a:extLst>
          </p:cNvPr>
          <p:cNvSpPr>
            <a:spLocks noGrp="1"/>
          </p:cNvSpPr>
          <p:nvPr>
            <p:ph type="title"/>
          </p:nvPr>
        </p:nvSpPr>
        <p:spPr/>
        <p:txBody>
          <a:bodyPr/>
          <a:lstStyle/>
          <a:p>
            <a:r>
              <a:rPr lang="en-US" dirty="0"/>
              <a:t>Determination of Eligibility</a:t>
            </a:r>
          </a:p>
        </p:txBody>
      </p:sp>
      <p:sp>
        <p:nvSpPr>
          <p:cNvPr id="11" name="TextBox 10">
            <a:extLst>
              <a:ext uri="{FF2B5EF4-FFF2-40B4-BE49-F238E27FC236}">
                <a16:creationId xmlns:a16="http://schemas.microsoft.com/office/drawing/2014/main" id="{6C81DA79-4935-4281-B2C8-451DC3B65E55}"/>
              </a:ext>
            </a:extLst>
          </p:cNvPr>
          <p:cNvSpPr txBox="1"/>
          <p:nvPr/>
        </p:nvSpPr>
        <p:spPr>
          <a:xfrm>
            <a:off x="4389349" y="2299855"/>
            <a:ext cx="3519055" cy="3139321"/>
          </a:xfrm>
          <a:prstGeom prst="rect">
            <a:avLst/>
          </a:prstGeom>
          <a:noFill/>
        </p:spPr>
        <p:txBody>
          <a:bodyPr wrap="square" rtlCol="0">
            <a:spAutoFit/>
          </a:bodyPr>
          <a:lstStyle/>
          <a:p>
            <a:r>
              <a:rPr lang="en-US" dirty="0"/>
              <a:t>While visiting the SDDVA website under Veterans Cemetery, you will find a link to the determination of eligibility form.    </a:t>
            </a:r>
          </a:p>
          <a:p>
            <a:endParaRPr lang="en-US" dirty="0"/>
          </a:p>
          <a:p>
            <a:r>
              <a:rPr lang="en-US" dirty="0"/>
              <a:t>Complete this form, attach the necessary documents (discharge papers, marriage certificate, etc.) and submit to the Cemetery.</a:t>
            </a:r>
          </a:p>
        </p:txBody>
      </p:sp>
      <p:pic>
        <p:nvPicPr>
          <p:cNvPr id="4" name="Picture 3">
            <a:extLst>
              <a:ext uri="{FF2B5EF4-FFF2-40B4-BE49-F238E27FC236}">
                <a16:creationId xmlns:a16="http://schemas.microsoft.com/office/drawing/2014/main" id="{CC463A51-2065-1432-8439-51563CE81B66}"/>
              </a:ext>
            </a:extLst>
          </p:cNvPr>
          <p:cNvPicPr>
            <a:picLocks noChangeAspect="1"/>
          </p:cNvPicPr>
          <p:nvPr/>
        </p:nvPicPr>
        <p:blipFill>
          <a:blip r:embed="rId3"/>
          <a:stretch>
            <a:fillRect/>
          </a:stretch>
        </p:blipFill>
        <p:spPr>
          <a:xfrm>
            <a:off x="219022" y="1603169"/>
            <a:ext cx="4064576" cy="5090786"/>
          </a:xfrm>
          <a:prstGeom prst="rect">
            <a:avLst/>
          </a:prstGeom>
        </p:spPr>
      </p:pic>
      <p:pic>
        <p:nvPicPr>
          <p:cNvPr id="8" name="Picture 7">
            <a:extLst>
              <a:ext uri="{FF2B5EF4-FFF2-40B4-BE49-F238E27FC236}">
                <a16:creationId xmlns:a16="http://schemas.microsoft.com/office/drawing/2014/main" id="{BFDD9A68-49F8-E3A3-165F-61D3D96CA5EF}"/>
              </a:ext>
            </a:extLst>
          </p:cNvPr>
          <p:cNvPicPr>
            <a:picLocks noChangeAspect="1"/>
          </p:cNvPicPr>
          <p:nvPr/>
        </p:nvPicPr>
        <p:blipFill>
          <a:blip r:embed="rId4"/>
          <a:stretch>
            <a:fillRect/>
          </a:stretch>
        </p:blipFill>
        <p:spPr>
          <a:xfrm>
            <a:off x="7867046" y="1603169"/>
            <a:ext cx="4105932" cy="5090786"/>
          </a:xfrm>
          <a:prstGeom prst="rect">
            <a:avLst/>
          </a:prstGeom>
        </p:spPr>
      </p:pic>
    </p:spTree>
    <p:extLst>
      <p:ext uri="{BB962C8B-B14F-4D97-AF65-F5344CB8AC3E}">
        <p14:creationId xmlns:p14="http://schemas.microsoft.com/office/powerpoint/2010/main" val="2191872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941152-E723-4D05-A6E7-7E880DFB424A}"/>
              </a:ext>
            </a:extLst>
          </p:cNvPr>
          <p:cNvSpPr>
            <a:spLocks noGrp="1"/>
          </p:cNvSpPr>
          <p:nvPr>
            <p:ph type="title"/>
          </p:nvPr>
        </p:nvSpPr>
        <p:spPr/>
        <p:txBody>
          <a:bodyPr/>
          <a:lstStyle/>
          <a:p>
            <a:r>
              <a:rPr lang="en-US" dirty="0"/>
              <a:t>Determination of Eligibility</a:t>
            </a:r>
          </a:p>
        </p:txBody>
      </p:sp>
      <p:sp>
        <p:nvSpPr>
          <p:cNvPr id="8" name="TextBox 7">
            <a:extLst>
              <a:ext uri="{FF2B5EF4-FFF2-40B4-BE49-F238E27FC236}">
                <a16:creationId xmlns:a16="http://schemas.microsoft.com/office/drawing/2014/main" id="{D5DD7163-850F-4EDA-A942-33BCF1D563C9}"/>
              </a:ext>
            </a:extLst>
          </p:cNvPr>
          <p:cNvSpPr txBox="1"/>
          <p:nvPr/>
        </p:nvSpPr>
        <p:spPr>
          <a:xfrm>
            <a:off x="251988" y="2187614"/>
            <a:ext cx="11155008" cy="461665"/>
          </a:xfrm>
          <a:prstGeom prst="rect">
            <a:avLst/>
          </a:prstGeom>
          <a:noFill/>
        </p:spPr>
        <p:txBody>
          <a:bodyPr wrap="square" rtlCol="0">
            <a:spAutoFit/>
          </a:bodyPr>
          <a:lstStyle/>
          <a:p>
            <a:endParaRPr lang="en-US" sz="2400" dirty="0"/>
          </a:p>
        </p:txBody>
      </p:sp>
      <p:sp>
        <p:nvSpPr>
          <p:cNvPr id="5" name="TextBox 4">
            <a:extLst>
              <a:ext uri="{FF2B5EF4-FFF2-40B4-BE49-F238E27FC236}">
                <a16:creationId xmlns:a16="http://schemas.microsoft.com/office/drawing/2014/main" id="{BB64A0E5-15B7-40E3-AC86-8D77BE4D7D6F}"/>
              </a:ext>
            </a:extLst>
          </p:cNvPr>
          <p:cNvSpPr txBox="1"/>
          <p:nvPr/>
        </p:nvSpPr>
        <p:spPr>
          <a:xfrm>
            <a:off x="550985" y="2418446"/>
            <a:ext cx="11019692" cy="2954655"/>
          </a:xfrm>
          <a:prstGeom prst="rect">
            <a:avLst/>
          </a:prstGeom>
          <a:noFill/>
        </p:spPr>
        <p:txBody>
          <a:bodyPr wrap="square" rtlCol="0">
            <a:spAutoFit/>
          </a:bodyPr>
          <a:lstStyle/>
          <a:p>
            <a:r>
              <a:rPr lang="en-US" sz="2800" dirty="0"/>
              <a:t>Supporting documentation to determine eligibility:</a:t>
            </a:r>
            <a:br>
              <a:rPr lang="en-US" sz="2800" dirty="0"/>
            </a:br>
            <a:endParaRPr lang="en-US" sz="2800" dirty="0"/>
          </a:p>
          <a:p>
            <a:pPr marL="285750" indent="-285750">
              <a:buFont typeface="Arial" panose="020B0604020202020204" pitchFamily="34" charset="0"/>
              <a:buChar char="•"/>
            </a:pPr>
            <a:r>
              <a:rPr lang="en-US" sz="2800" dirty="0"/>
              <a:t>DD214 or equivalent discharge document(s) </a:t>
            </a:r>
          </a:p>
          <a:p>
            <a:pPr marL="285750" indent="-285750">
              <a:buFont typeface="Arial" panose="020B0604020202020204" pitchFamily="34" charset="0"/>
              <a:buChar char="•"/>
            </a:pPr>
            <a:r>
              <a:rPr lang="en-US" sz="2800" dirty="0"/>
              <a:t>20-year retirement letter </a:t>
            </a:r>
          </a:p>
          <a:p>
            <a:pPr marL="285750" indent="-285750">
              <a:buFont typeface="Arial" panose="020B0604020202020204" pitchFamily="34" charset="0"/>
              <a:buChar char="•"/>
            </a:pPr>
            <a:r>
              <a:rPr lang="en-US" sz="2800" dirty="0"/>
              <a:t>VA service connection letter </a:t>
            </a:r>
          </a:p>
          <a:p>
            <a:pPr marL="285750" indent="-285750">
              <a:buFont typeface="Arial" panose="020B0604020202020204" pitchFamily="34" charset="0"/>
              <a:buChar char="•"/>
            </a:pPr>
            <a:r>
              <a:rPr lang="en-US" sz="2800" dirty="0"/>
              <a:t>Marriage certificate (if applicable)</a:t>
            </a:r>
          </a:p>
          <a:p>
            <a:endParaRPr lang="en-US" dirty="0"/>
          </a:p>
        </p:txBody>
      </p:sp>
    </p:spTree>
    <p:extLst>
      <p:ext uri="{BB962C8B-B14F-4D97-AF65-F5344CB8AC3E}">
        <p14:creationId xmlns:p14="http://schemas.microsoft.com/office/powerpoint/2010/main" val="3987147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941152-E723-4D05-A6E7-7E880DFB424A}"/>
              </a:ext>
            </a:extLst>
          </p:cNvPr>
          <p:cNvSpPr>
            <a:spLocks noGrp="1"/>
          </p:cNvSpPr>
          <p:nvPr>
            <p:ph type="title"/>
          </p:nvPr>
        </p:nvSpPr>
        <p:spPr/>
        <p:txBody>
          <a:bodyPr/>
          <a:lstStyle/>
          <a:p>
            <a:r>
              <a:rPr lang="en-US" dirty="0"/>
              <a:t>Who Is Eligible?</a:t>
            </a:r>
          </a:p>
        </p:txBody>
      </p:sp>
      <p:sp>
        <p:nvSpPr>
          <p:cNvPr id="8" name="TextBox 7">
            <a:extLst>
              <a:ext uri="{FF2B5EF4-FFF2-40B4-BE49-F238E27FC236}">
                <a16:creationId xmlns:a16="http://schemas.microsoft.com/office/drawing/2014/main" id="{D5DD7163-850F-4EDA-A942-33BCF1D563C9}"/>
              </a:ext>
            </a:extLst>
          </p:cNvPr>
          <p:cNvSpPr txBox="1"/>
          <p:nvPr/>
        </p:nvSpPr>
        <p:spPr>
          <a:xfrm>
            <a:off x="251988" y="2187614"/>
            <a:ext cx="11155008" cy="461665"/>
          </a:xfrm>
          <a:prstGeom prst="rect">
            <a:avLst/>
          </a:prstGeom>
          <a:noFill/>
        </p:spPr>
        <p:txBody>
          <a:bodyPr wrap="square" rtlCol="0">
            <a:spAutoFit/>
          </a:bodyPr>
          <a:lstStyle/>
          <a:p>
            <a:endParaRPr lang="en-US" sz="2400" dirty="0"/>
          </a:p>
        </p:txBody>
      </p:sp>
      <p:sp>
        <p:nvSpPr>
          <p:cNvPr id="2" name="Rectangle 1">
            <a:extLst>
              <a:ext uri="{FF2B5EF4-FFF2-40B4-BE49-F238E27FC236}">
                <a16:creationId xmlns:a16="http://schemas.microsoft.com/office/drawing/2014/main" id="{F86AC946-9E80-4826-9829-4C53BFC8C50A}"/>
              </a:ext>
            </a:extLst>
          </p:cNvPr>
          <p:cNvSpPr/>
          <p:nvPr/>
        </p:nvSpPr>
        <p:spPr>
          <a:xfrm>
            <a:off x="304330" y="2187614"/>
            <a:ext cx="11583340" cy="4524315"/>
          </a:xfrm>
          <a:prstGeom prst="rect">
            <a:avLst/>
          </a:prstGeom>
        </p:spPr>
        <p:txBody>
          <a:bodyPr wrap="square">
            <a:spAutoFit/>
          </a:bodyPr>
          <a:lstStyle/>
          <a:p>
            <a:r>
              <a:rPr lang="en-US" b="1" dirty="0">
                <a:latin typeface="Arial" panose="020B0604020202020204" pitchFamily="34" charset="0"/>
              </a:rPr>
              <a:t>  Veterans and Members of the Armed Forces</a:t>
            </a:r>
            <a:r>
              <a:rPr lang="en-US" dirty="0">
                <a:latin typeface="Arial" panose="020B0604020202020204" pitchFamily="34" charset="0"/>
              </a:rPr>
              <a:t> (Army, Navy, Air Force, Marine Corps, Coast Guard)</a:t>
            </a:r>
            <a:br>
              <a:rPr lang="en-US" dirty="0"/>
            </a:br>
            <a:br>
              <a:rPr lang="en-US" dirty="0"/>
            </a:br>
            <a:r>
              <a:rPr lang="en-US" dirty="0">
                <a:latin typeface="Arial" panose="020B0604020202020204" pitchFamily="34" charset="0"/>
              </a:rPr>
              <a:t>            (1)  Any member of the Armed Forces of the United States who dies on active duty.</a:t>
            </a:r>
            <a:br>
              <a:rPr lang="en-US" dirty="0"/>
            </a:br>
            <a:br>
              <a:rPr lang="en-US" dirty="0"/>
            </a:br>
            <a:r>
              <a:rPr lang="en-US" dirty="0">
                <a:latin typeface="Arial" panose="020B0604020202020204" pitchFamily="34" charset="0"/>
              </a:rPr>
              <a:t>            (2)  Any Veteran who was discharged under conditions other than dishonorable.  With certain exceptions, service beginning after September 7, 1980, as an enlisted person, and service after October 16, 1981, as an officer, must be for a minimum of 24 continuous months or the full period for which the person was called to active duty (as in the case of a Reservist called to active duty for a limited duration).  Undesirable, bad conduct, and any other type of discharge other than honorable may or may not qualify the individual for Veterans benefits, depending upon a determination made by a VA Regional Office.  Cases presenting multiple discharges of varying character are also referred for adjudication to a VA Regional Office.</a:t>
            </a:r>
            <a:br>
              <a:rPr lang="en-US" dirty="0"/>
            </a:br>
            <a:br>
              <a:rPr lang="en-US" dirty="0"/>
            </a:br>
            <a:r>
              <a:rPr lang="en-US" dirty="0">
                <a:latin typeface="Arial" panose="020B0604020202020204" pitchFamily="34" charset="0"/>
              </a:rPr>
              <a:t>            (3)  Any citizen of the United States who, during any war in which the United States has or may be engaged, served in the Armed Forces of any Government allied with the United States during that war, whose last active service was terminated honorably by death or otherwise, and who was a citizen of the United States at the time of entry into such service and at the time of death.</a:t>
            </a:r>
            <a:endParaRPr lang="en-US" dirty="0"/>
          </a:p>
        </p:txBody>
      </p:sp>
    </p:spTree>
    <p:extLst>
      <p:ext uri="{BB962C8B-B14F-4D97-AF65-F5344CB8AC3E}">
        <p14:creationId xmlns:p14="http://schemas.microsoft.com/office/powerpoint/2010/main" val="947828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941152-E723-4D05-A6E7-7E880DFB424A}"/>
              </a:ext>
            </a:extLst>
          </p:cNvPr>
          <p:cNvSpPr>
            <a:spLocks noGrp="1"/>
          </p:cNvSpPr>
          <p:nvPr>
            <p:ph type="title"/>
          </p:nvPr>
        </p:nvSpPr>
        <p:spPr/>
        <p:txBody>
          <a:bodyPr/>
          <a:lstStyle/>
          <a:p>
            <a:r>
              <a:rPr lang="en-US" dirty="0"/>
              <a:t>Who Is Eligible?</a:t>
            </a:r>
          </a:p>
        </p:txBody>
      </p:sp>
      <p:sp>
        <p:nvSpPr>
          <p:cNvPr id="4" name="Content Placeholder 3">
            <a:extLst>
              <a:ext uri="{FF2B5EF4-FFF2-40B4-BE49-F238E27FC236}">
                <a16:creationId xmlns:a16="http://schemas.microsoft.com/office/drawing/2014/main" id="{C4E7E8AB-64B3-4ED7-A4FA-2BA2632A126B}"/>
              </a:ext>
            </a:extLst>
          </p:cNvPr>
          <p:cNvSpPr>
            <a:spLocks noGrp="1"/>
          </p:cNvSpPr>
          <p:nvPr>
            <p:ph sz="half" idx="1"/>
          </p:nvPr>
        </p:nvSpPr>
        <p:spPr>
          <a:xfrm>
            <a:off x="251988" y="2336872"/>
            <a:ext cx="5126690" cy="4263219"/>
          </a:xfrm>
        </p:spPr>
        <p:txBody>
          <a:bodyPr>
            <a:normAutofit/>
          </a:bodyPr>
          <a:lstStyle/>
          <a:p>
            <a:pPr marL="0" indent="0">
              <a:buNone/>
            </a:pPr>
            <a:r>
              <a:rPr lang="en-US" sz="1600" b="1" dirty="0">
                <a:effectLst/>
              </a:rPr>
              <a:t> Members of Reserve Components and Reserve Officers’ Training Corps</a:t>
            </a:r>
            <a:br>
              <a:rPr lang="en-US" sz="1600" b="1" dirty="0">
                <a:effectLst/>
              </a:rPr>
            </a:br>
            <a:br>
              <a:rPr lang="en-US" sz="1600" b="1" dirty="0">
                <a:effectLst/>
              </a:rPr>
            </a:br>
            <a:r>
              <a:rPr lang="en-US" sz="1600" dirty="0">
                <a:effectLst/>
              </a:rPr>
              <a:t>            (1)  Reservists and National Guard members who, at time of death, were entitled to retired pay under Chapter 1223, title 10, United States Code, or would have been entitled, but for being under the age of  60.   Specific categories of individuals eligible for retired pay are delineated in section 12731 of Chapter 1223, title 10, United States Code.</a:t>
            </a:r>
          </a:p>
          <a:p>
            <a:pPr marL="0" indent="0">
              <a:buNone/>
            </a:pPr>
            <a:r>
              <a:rPr lang="en-US" sz="1600" dirty="0">
                <a:effectLst/>
              </a:rPr>
              <a:t>        (2)  Members of reserve components, and members of the Army National Guard or the Air National Guard, who die while hospitalized or undergoing treatment at the expense of the United States for injury or disease contracted or incurred under honorable conditions while performing active duty for training or inactive duty training, or undergoing such hospitalization or treatment.</a:t>
            </a:r>
          </a:p>
          <a:p>
            <a:endParaRPr lang="en-US" dirty="0"/>
          </a:p>
        </p:txBody>
      </p:sp>
      <p:sp>
        <p:nvSpPr>
          <p:cNvPr id="5" name="Content Placeholder 4">
            <a:extLst>
              <a:ext uri="{FF2B5EF4-FFF2-40B4-BE49-F238E27FC236}">
                <a16:creationId xmlns:a16="http://schemas.microsoft.com/office/drawing/2014/main" id="{3D4D5690-0921-4CB5-A6BA-B56C28EC2E07}"/>
              </a:ext>
            </a:extLst>
          </p:cNvPr>
          <p:cNvSpPr>
            <a:spLocks noGrp="1"/>
          </p:cNvSpPr>
          <p:nvPr>
            <p:ph sz="half" idx="2"/>
          </p:nvPr>
        </p:nvSpPr>
        <p:spPr>
          <a:xfrm>
            <a:off x="5594123" y="2336873"/>
            <a:ext cx="5566246" cy="4075650"/>
          </a:xfrm>
        </p:spPr>
        <p:txBody>
          <a:bodyPr>
            <a:noAutofit/>
          </a:bodyPr>
          <a:lstStyle/>
          <a:p>
            <a:pPr marL="0" indent="0">
              <a:buNone/>
            </a:pPr>
            <a:r>
              <a:rPr lang="en-US" sz="1400" dirty="0">
                <a:effectLst/>
              </a:rPr>
              <a:t>(3)  Members of the Reserve Officers’ Training Corps of the Army, Navy, or Air Force who die under honorable conditions while attending an authorized training camp or on an authorized cruise, while performing authorized travel to or from that camp or cruise, or while hospitalized or undergoing treatment at the expense of the United States for injury or disease contracted or incurred under honorable conditions while engaged in one of those activities.</a:t>
            </a:r>
            <a:br>
              <a:rPr lang="en-US" sz="1400" dirty="0"/>
            </a:br>
            <a:br>
              <a:rPr lang="en-US" sz="1400" dirty="0"/>
            </a:br>
            <a:r>
              <a:rPr lang="en-US" sz="1400" dirty="0">
                <a:effectLst/>
              </a:rPr>
              <a:t>            (4)  Members of reserve components who, during a period of active duty for training, were disabled or died from a disease or injury incurred or aggravated in line of duty or, during a period of inactive duty training, were disabled or died from an injury or certain cardiovascular disorders incurred or aggravated in line of duty.</a:t>
            </a:r>
            <a:br>
              <a:rPr lang="en-US" sz="1400" dirty="0"/>
            </a:br>
            <a:br>
              <a:rPr lang="en-US" sz="1400" dirty="0"/>
            </a:br>
            <a:r>
              <a:rPr lang="en-US" sz="1400" dirty="0">
                <a:effectLst/>
              </a:rPr>
              <a:t>            (5)  Members of reserve and Guard components who have met minimum active duty service requirements, as applicable by law, and who were discharged under conditions other than dishonorable are also eligible provided they were called to active duty and served the full term of service.</a:t>
            </a:r>
            <a:endParaRPr lang="en-US" sz="1400" dirty="0"/>
          </a:p>
        </p:txBody>
      </p:sp>
    </p:spTree>
    <p:extLst>
      <p:ext uri="{BB962C8B-B14F-4D97-AF65-F5344CB8AC3E}">
        <p14:creationId xmlns:p14="http://schemas.microsoft.com/office/powerpoint/2010/main" val="617974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3FC41-9AE5-456C-AE81-D0C2AE1F0826}"/>
              </a:ext>
            </a:extLst>
          </p:cNvPr>
          <p:cNvSpPr>
            <a:spLocks noGrp="1"/>
          </p:cNvSpPr>
          <p:nvPr>
            <p:ph type="title"/>
          </p:nvPr>
        </p:nvSpPr>
        <p:spPr/>
        <p:txBody>
          <a:bodyPr/>
          <a:lstStyle/>
          <a:p>
            <a:r>
              <a:rPr lang="en-US" dirty="0"/>
              <a:t>Burial Process</a:t>
            </a:r>
          </a:p>
        </p:txBody>
      </p:sp>
      <p:sp>
        <p:nvSpPr>
          <p:cNvPr id="5" name="Content Placeholder 4">
            <a:extLst>
              <a:ext uri="{FF2B5EF4-FFF2-40B4-BE49-F238E27FC236}">
                <a16:creationId xmlns:a16="http://schemas.microsoft.com/office/drawing/2014/main" id="{7D05466C-54CD-4245-8BB0-321E302FFD70}"/>
              </a:ext>
            </a:extLst>
          </p:cNvPr>
          <p:cNvSpPr>
            <a:spLocks noGrp="1"/>
          </p:cNvSpPr>
          <p:nvPr>
            <p:ph idx="1"/>
          </p:nvPr>
        </p:nvSpPr>
        <p:spPr/>
        <p:txBody>
          <a:bodyPr/>
          <a:lstStyle/>
          <a:p>
            <a:pPr marL="0" indent="0">
              <a:buNone/>
            </a:pPr>
            <a:r>
              <a:rPr lang="en-US" dirty="0"/>
              <a:t>Once the veteran or eligible dependent passes away what happens?</a:t>
            </a:r>
          </a:p>
          <a:p>
            <a:endParaRPr lang="en-US" dirty="0"/>
          </a:p>
          <a:p>
            <a:r>
              <a:rPr lang="en-US" dirty="0"/>
              <a:t>Schedule Burial</a:t>
            </a:r>
          </a:p>
          <a:p>
            <a:r>
              <a:rPr lang="en-US" dirty="0"/>
              <a:t>Complete the following forms:</a:t>
            </a:r>
          </a:p>
          <a:p>
            <a:pPr lvl="1"/>
            <a:r>
              <a:rPr lang="en-US" dirty="0"/>
              <a:t>Burial Application</a:t>
            </a:r>
          </a:p>
          <a:p>
            <a:pPr lvl="1"/>
            <a:r>
              <a:rPr lang="en-US" dirty="0"/>
              <a:t>Headstone/Niche Monument Data Form</a:t>
            </a:r>
          </a:p>
          <a:p>
            <a:pPr lvl="1"/>
            <a:r>
              <a:rPr lang="en-US" dirty="0"/>
              <a:t>Release for Funeral Honors (if applicable)</a:t>
            </a:r>
          </a:p>
        </p:txBody>
      </p:sp>
    </p:spTree>
    <p:extLst>
      <p:ext uri="{BB962C8B-B14F-4D97-AF65-F5344CB8AC3E}">
        <p14:creationId xmlns:p14="http://schemas.microsoft.com/office/powerpoint/2010/main" val="2499191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3FC41-9AE5-456C-AE81-D0C2AE1F0826}"/>
              </a:ext>
            </a:extLst>
          </p:cNvPr>
          <p:cNvSpPr>
            <a:spLocks noGrp="1"/>
          </p:cNvSpPr>
          <p:nvPr>
            <p:ph type="title"/>
          </p:nvPr>
        </p:nvSpPr>
        <p:spPr/>
        <p:txBody>
          <a:bodyPr/>
          <a:lstStyle/>
          <a:p>
            <a:r>
              <a:rPr lang="en-US" dirty="0"/>
              <a:t>Burial Process</a:t>
            </a:r>
          </a:p>
        </p:txBody>
      </p:sp>
      <p:sp>
        <p:nvSpPr>
          <p:cNvPr id="5" name="Content Placeholder 4">
            <a:extLst>
              <a:ext uri="{FF2B5EF4-FFF2-40B4-BE49-F238E27FC236}">
                <a16:creationId xmlns:a16="http://schemas.microsoft.com/office/drawing/2014/main" id="{7D05466C-54CD-4245-8BB0-321E302FFD70}"/>
              </a:ext>
            </a:extLst>
          </p:cNvPr>
          <p:cNvSpPr>
            <a:spLocks noGrp="1"/>
          </p:cNvSpPr>
          <p:nvPr>
            <p:ph idx="1"/>
          </p:nvPr>
        </p:nvSpPr>
        <p:spPr/>
        <p:txBody>
          <a:bodyPr/>
          <a:lstStyle/>
          <a:p>
            <a:pPr marL="0" indent="0">
              <a:buNone/>
            </a:pPr>
            <a:r>
              <a:rPr lang="en-US" dirty="0"/>
              <a:t>Burial Application</a:t>
            </a:r>
          </a:p>
          <a:p>
            <a:endParaRPr lang="en-US" dirty="0"/>
          </a:p>
          <a:p>
            <a:endParaRPr lang="en-US" dirty="0"/>
          </a:p>
        </p:txBody>
      </p:sp>
      <p:pic>
        <p:nvPicPr>
          <p:cNvPr id="8" name="Picture 7">
            <a:extLst>
              <a:ext uri="{FF2B5EF4-FFF2-40B4-BE49-F238E27FC236}">
                <a16:creationId xmlns:a16="http://schemas.microsoft.com/office/drawing/2014/main" id="{2CE6A7A5-0B34-FDAD-3CC4-A4DD0122BB77}"/>
              </a:ext>
            </a:extLst>
          </p:cNvPr>
          <p:cNvPicPr>
            <a:picLocks noChangeAspect="1"/>
          </p:cNvPicPr>
          <p:nvPr/>
        </p:nvPicPr>
        <p:blipFill>
          <a:blip r:embed="rId3"/>
          <a:stretch>
            <a:fillRect/>
          </a:stretch>
        </p:blipFill>
        <p:spPr>
          <a:xfrm>
            <a:off x="6481955" y="921811"/>
            <a:ext cx="4334480" cy="5620534"/>
          </a:xfrm>
          <a:prstGeom prst="rect">
            <a:avLst/>
          </a:prstGeom>
        </p:spPr>
      </p:pic>
    </p:spTree>
    <p:extLst>
      <p:ext uri="{BB962C8B-B14F-4D97-AF65-F5344CB8AC3E}">
        <p14:creationId xmlns:p14="http://schemas.microsoft.com/office/powerpoint/2010/main" val="3237290274"/>
      </p:ext>
    </p:extLst>
  </p:cSld>
  <p:clrMapOvr>
    <a:masterClrMapping/>
  </p:clrMapOvr>
</p:sld>
</file>

<file path=ppt/theme/theme1.xml><?xml version="1.0" encoding="utf-8"?>
<a:theme xmlns:a="http://schemas.openxmlformats.org/drawingml/2006/main" name="Berlin">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38000"/>
              </a:schemeClr>
            </a:gs>
            <a:gs pos="50000">
              <a:schemeClr val="phClr">
                <a:shade val="100000"/>
                <a:hueMod val="100000"/>
                <a:satMod val="110000"/>
                <a:lumMod val="130000"/>
              </a:schemeClr>
            </a:gs>
            <a:gs pos="100000">
              <a:schemeClr val="phClr">
                <a:shade val="78000"/>
                <a:hueMod val="106000"/>
                <a:satMod val="120000"/>
                <a:lumMod val="7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B587E4A9-1405-4B4F-8BC3-512EE08D2E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885</TotalTime>
  <Words>1036</Words>
  <Application>Microsoft Office PowerPoint</Application>
  <PresentationFormat>Widescreen</PresentationFormat>
  <Paragraphs>96</Paragraphs>
  <Slides>21</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Trebuchet MS</vt:lpstr>
      <vt:lpstr>Berlin</vt:lpstr>
      <vt:lpstr>South Dakota Veterans Cemetery</vt:lpstr>
      <vt:lpstr>PowerPoint Presentation</vt:lpstr>
      <vt:lpstr>PowerPoint Presentation</vt:lpstr>
      <vt:lpstr>Determination of Eligibility</vt:lpstr>
      <vt:lpstr>Determination of Eligibility</vt:lpstr>
      <vt:lpstr>Who Is Eligible?</vt:lpstr>
      <vt:lpstr>Who Is Eligible?</vt:lpstr>
      <vt:lpstr>Burial Process</vt:lpstr>
      <vt:lpstr>Burial Process</vt:lpstr>
      <vt:lpstr>Burial Process</vt:lpstr>
      <vt:lpstr>Day of Service</vt:lpstr>
      <vt:lpstr>Day of Service</vt:lpstr>
      <vt:lpstr>Section 2 &amp; Section 3</vt:lpstr>
      <vt:lpstr>PowerPoint Presentation</vt:lpstr>
      <vt:lpstr>Columbarium</vt:lpstr>
      <vt:lpstr>Columbarium </vt:lpstr>
      <vt:lpstr>Memorial Wall / Scattering Garden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South Dakota State Veterans Cemetery</dc:title>
  <dc:creator>Ricketts, Audry</dc:creator>
  <cp:lastModifiedBy>Huntimer, David</cp:lastModifiedBy>
  <cp:revision>27</cp:revision>
  <dcterms:created xsi:type="dcterms:W3CDTF">2021-03-05T17:15:32Z</dcterms:created>
  <dcterms:modified xsi:type="dcterms:W3CDTF">2025-08-14T13:33:01Z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c3b1a8e-41ed-4bc7-92d1-0305fbefd661_Enabled">
    <vt:lpwstr>true</vt:lpwstr>
  </property>
  <property fmtid="{D5CDD505-2E9C-101B-9397-08002B2CF9AE}" pid="3" name="MSIP_Label_ec3b1a8e-41ed-4bc7-92d1-0305fbefd661_SetDate">
    <vt:lpwstr>2025-05-05T15:14:38Z</vt:lpwstr>
  </property>
  <property fmtid="{D5CDD505-2E9C-101B-9397-08002B2CF9AE}" pid="4" name="MSIP_Label_ec3b1a8e-41ed-4bc7-92d1-0305fbefd661_Method">
    <vt:lpwstr>Standard</vt:lpwstr>
  </property>
  <property fmtid="{D5CDD505-2E9C-101B-9397-08002B2CF9AE}" pid="5" name="MSIP_Label_ec3b1a8e-41ed-4bc7-92d1-0305fbefd661_Name">
    <vt:lpwstr>M365-General - Anyone (Unrestricted)-Prod</vt:lpwstr>
  </property>
  <property fmtid="{D5CDD505-2E9C-101B-9397-08002B2CF9AE}" pid="6" name="MSIP_Label_ec3b1a8e-41ed-4bc7-92d1-0305fbefd661_SiteId">
    <vt:lpwstr>70af547c-69ab-416d-b4a6-543b5ce52b99</vt:lpwstr>
  </property>
  <property fmtid="{D5CDD505-2E9C-101B-9397-08002B2CF9AE}" pid="7" name="MSIP_Label_ec3b1a8e-41ed-4bc7-92d1-0305fbefd661_ActionId">
    <vt:lpwstr>4f8e19dd-3a01-46b9-8e8e-b832adfc029f</vt:lpwstr>
  </property>
  <property fmtid="{D5CDD505-2E9C-101B-9397-08002B2CF9AE}" pid="8" name="MSIP_Label_ec3b1a8e-41ed-4bc7-92d1-0305fbefd661_ContentBits">
    <vt:lpwstr>0</vt:lpwstr>
  </property>
</Properties>
</file>